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60" r:id="rId4"/>
    <p:sldId id="261" r:id="rId5"/>
    <p:sldId id="262" r:id="rId6"/>
    <p:sldId id="263" r:id="rId7"/>
    <p:sldId id="264" r:id="rId8"/>
    <p:sldId id="265" r:id="rId9"/>
    <p:sldId id="266" r:id="rId10"/>
    <p:sldId id="267" r:id="rId11"/>
    <p:sldId id="268" r:id="rId12"/>
    <p:sldId id="269" r:id="rId13"/>
    <p:sldId id="273"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87" autoAdjust="0"/>
  </p:normalViewPr>
  <p:slideViewPr>
    <p:cSldViewPr>
      <p:cViewPr varScale="1">
        <p:scale>
          <a:sx n="92" d="100"/>
          <a:sy n="92" d="100"/>
        </p:scale>
        <p:origin x="-94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10.03.2015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10.03.2015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10.03.2015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10.03.2015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10.03.2015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10.03.2015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10.03.2015</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803" y="332656"/>
            <a:ext cx="7416824" cy="640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6088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338328"/>
            <a:ext cx="8856984" cy="6187016"/>
          </a:xfrm>
        </p:spPr>
        <p:txBody>
          <a:bodyPr>
            <a:normAutofit/>
          </a:bodyPr>
          <a:lstStyle/>
          <a:p>
            <a:r>
              <a:rPr lang="ru-RU" sz="2000" b="1" dirty="0">
                <a:solidFill>
                  <a:schemeClr val="tx1">
                    <a:lumMod val="95000"/>
                    <a:lumOff val="5000"/>
                  </a:schemeClr>
                </a:solidFill>
                <a:latin typeface="Times New Roman"/>
                <a:ea typeface="Calibri"/>
                <a:cs typeface="Times New Roman"/>
              </a:rPr>
              <a:t>Для оценки уровня функционирования системы кровообращения и определения </a:t>
            </a:r>
            <a:r>
              <a:rPr lang="ru-RU" sz="2000" b="1" dirty="0" err="1">
                <a:solidFill>
                  <a:schemeClr val="tx1">
                    <a:lumMod val="95000"/>
                    <a:lumOff val="5000"/>
                  </a:schemeClr>
                </a:solidFill>
                <a:latin typeface="Times New Roman"/>
                <a:ea typeface="Calibri"/>
                <a:cs typeface="Times New Roman"/>
              </a:rPr>
              <a:t>ее</a:t>
            </a:r>
            <a:r>
              <a:rPr lang="ru-RU" sz="2000" b="1" dirty="0">
                <a:solidFill>
                  <a:schemeClr val="tx1">
                    <a:lumMod val="95000"/>
                    <a:lumOff val="5000"/>
                  </a:schemeClr>
                </a:solidFill>
                <a:latin typeface="Times New Roman"/>
                <a:ea typeface="Calibri"/>
                <a:cs typeface="Times New Roman"/>
              </a:rPr>
              <a:t> адаптационного потенциала А. П. </a:t>
            </a:r>
            <a:r>
              <a:rPr lang="ru-RU" sz="2000" b="1" dirty="0" err="1">
                <a:solidFill>
                  <a:schemeClr val="tx1">
                    <a:lumMod val="95000"/>
                    <a:lumOff val="5000"/>
                  </a:schemeClr>
                </a:solidFill>
                <a:latin typeface="Times New Roman"/>
                <a:ea typeface="Calibri"/>
                <a:cs typeface="Times New Roman"/>
              </a:rPr>
              <a:t>Берсеневой</a:t>
            </a:r>
            <a:r>
              <a:rPr lang="ru-RU" sz="2000" b="1" dirty="0">
                <a:solidFill>
                  <a:schemeClr val="tx1">
                    <a:lumMod val="95000"/>
                    <a:lumOff val="5000"/>
                  </a:schemeClr>
                </a:solidFill>
                <a:latin typeface="Times New Roman"/>
                <a:ea typeface="Calibri"/>
                <a:cs typeface="Times New Roman"/>
              </a:rPr>
              <a:t> (1991) был предложен индекс функциональных изменений (АП). АП определяется в условных единицах — </a:t>
            </a:r>
            <a:r>
              <a:rPr lang="ru-RU" sz="2000" b="1" dirty="0" smtClean="0">
                <a:solidFill>
                  <a:schemeClr val="tx1">
                    <a:lumMod val="95000"/>
                    <a:lumOff val="5000"/>
                  </a:schemeClr>
                </a:solidFill>
                <a:latin typeface="Times New Roman"/>
                <a:ea typeface="Calibri"/>
                <a:cs typeface="Times New Roman"/>
              </a:rPr>
              <a:t>баллах</a:t>
            </a:r>
            <a:br>
              <a:rPr lang="ru-RU" sz="2000" b="1" dirty="0" smtClean="0">
                <a:solidFill>
                  <a:schemeClr val="tx1">
                    <a:lumMod val="95000"/>
                    <a:lumOff val="5000"/>
                  </a:schemeClr>
                </a:solidFill>
                <a:latin typeface="Times New Roman"/>
                <a:ea typeface="Calibri"/>
                <a:cs typeface="Times New Roman"/>
              </a:rPr>
            </a:br>
            <a:r>
              <a:rPr lang="ru-RU" sz="2000" b="1" dirty="0">
                <a:solidFill>
                  <a:schemeClr val="tx1">
                    <a:lumMod val="95000"/>
                    <a:lumOff val="5000"/>
                  </a:schemeClr>
                </a:solidFill>
                <a:latin typeface="Calibri"/>
                <a:ea typeface="Calibri"/>
                <a:cs typeface="Times New Roman"/>
              </a:rPr>
              <a:t/>
            </a:r>
            <a:br>
              <a:rPr lang="ru-RU" sz="2000" b="1" dirty="0">
                <a:solidFill>
                  <a:schemeClr val="tx1">
                    <a:lumMod val="95000"/>
                    <a:lumOff val="5000"/>
                  </a:schemeClr>
                </a:solidFill>
                <a:latin typeface="Calibri"/>
                <a:ea typeface="Calibri"/>
                <a:cs typeface="Times New Roman"/>
              </a:rPr>
            </a:br>
            <a:r>
              <a:rPr lang="ru-RU" sz="3200" b="1" dirty="0">
                <a:solidFill>
                  <a:schemeClr val="accent3">
                    <a:lumMod val="50000"/>
                  </a:schemeClr>
                </a:solidFill>
                <a:latin typeface="Times New Roman"/>
                <a:ea typeface="Calibri"/>
                <a:cs typeface="Times New Roman"/>
              </a:rPr>
              <a:t>АП =  0,011  х  ЧСС + 0,014 х СД + 0,008 х ДД + 0,014 х В + 0,009 х М ─ 0,009 х Р ─ 0,27</a:t>
            </a:r>
            <a:r>
              <a:rPr lang="ru-RU" sz="3200" b="1" dirty="0">
                <a:solidFill>
                  <a:schemeClr val="accent3">
                    <a:lumMod val="50000"/>
                  </a:schemeClr>
                </a:solidFill>
                <a:latin typeface="Calibri"/>
                <a:ea typeface="Calibri"/>
                <a:cs typeface="Times New Roman"/>
              </a:rPr>
              <a:t/>
            </a:r>
            <a:br>
              <a:rPr lang="ru-RU" sz="3200" b="1" dirty="0">
                <a:solidFill>
                  <a:schemeClr val="accent3">
                    <a:lumMod val="50000"/>
                  </a:schemeClr>
                </a:solidFill>
                <a:latin typeface="Calibri"/>
                <a:ea typeface="Calibri"/>
                <a:cs typeface="Times New Roman"/>
              </a:rPr>
            </a:br>
            <a:r>
              <a:rPr lang="ru-RU" sz="2000" b="1" dirty="0">
                <a:solidFill>
                  <a:schemeClr val="tx1">
                    <a:lumMod val="95000"/>
                    <a:lumOff val="5000"/>
                  </a:schemeClr>
                </a:solidFill>
                <a:latin typeface="Times New Roman"/>
                <a:ea typeface="Calibri"/>
                <a:cs typeface="Times New Roman"/>
              </a:rPr>
              <a:t>Примечание: В — возраст в годах; М ─ масса в кг; Р ─ рост в см. </a:t>
            </a:r>
            <a:r>
              <a:rPr lang="ru-RU" sz="2000" b="1" dirty="0" smtClean="0">
                <a:solidFill>
                  <a:schemeClr val="tx1">
                    <a:lumMod val="95000"/>
                    <a:lumOff val="5000"/>
                  </a:schemeClr>
                </a:solidFill>
                <a:latin typeface="Times New Roman"/>
                <a:ea typeface="Calibri"/>
                <a:cs typeface="Times New Roman"/>
              </a:rPr>
              <a:t/>
            </a:r>
            <a:br>
              <a:rPr lang="ru-RU" sz="2000" b="1" dirty="0" smtClean="0">
                <a:solidFill>
                  <a:schemeClr val="tx1">
                    <a:lumMod val="95000"/>
                    <a:lumOff val="5000"/>
                  </a:schemeClr>
                </a:solidFill>
                <a:latin typeface="Times New Roman"/>
                <a:ea typeface="Calibri"/>
                <a:cs typeface="Times New Roman"/>
              </a:rPr>
            </a:br>
            <a:r>
              <a:rPr lang="ru-RU" sz="2000" b="1" dirty="0">
                <a:solidFill>
                  <a:srgbClr val="FF0000"/>
                </a:solidFill>
                <a:latin typeface="Calibri"/>
                <a:ea typeface="Calibri"/>
                <a:cs typeface="Times New Roman"/>
              </a:rPr>
              <a:t/>
            </a:r>
            <a:br>
              <a:rPr lang="ru-RU" sz="2000" b="1" dirty="0">
                <a:solidFill>
                  <a:srgbClr val="FF0000"/>
                </a:solidFill>
                <a:latin typeface="Calibri"/>
                <a:ea typeface="Calibri"/>
                <a:cs typeface="Times New Roman"/>
              </a:rPr>
            </a:br>
            <a:r>
              <a:rPr lang="ru-RU" sz="2000" b="1" dirty="0">
                <a:solidFill>
                  <a:srgbClr val="FF0000"/>
                </a:solidFill>
                <a:latin typeface="Times New Roman"/>
                <a:ea typeface="Calibri"/>
                <a:cs typeface="Times New Roman"/>
              </a:rPr>
              <a:t>Оцените полученные данные, исходя из следующей шкалы оценок уровня функционирования </a:t>
            </a:r>
            <a:r>
              <a:rPr lang="ru-RU" sz="2000" b="1" dirty="0" smtClean="0">
                <a:solidFill>
                  <a:srgbClr val="FF0000"/>
                </a:solidFill>
                <a:latin typeface="Times New Roman"/>
                <a:ea typeface="Calibri"/>
                <a:cs typeface="Times New Roman"/>
              </a:rPr>
              <a:t>системы кровообращения:</a:t>
            </a:r>
            <a:r>
              <a:rPr lang="ru-RU" sz="2000" b="1" dirty="0">
                <a:solidFill>
                  <a:srgbClr val="FF0000"/>
                </a:solidFill>
                <a:latin typeface="Calibri"/>
                <a:ea typeface="Calibri"/>
                <a:cs typeface="Times New Roman"/>
              </a:rPr>
              <a:t/>
            </a:r>
            <a:br>
              <a:rPr lang="ru-RU" sz="2000" b="1" dirty="0">
                <a:solidFill>
                  <a:srgbClr val="FF0000"/>
                </a:solidFill>
                <a:latin typeface="Calibri"/>
                <a:ea typeface="Calibri"/>
                <a:cs typeface="Times New Roman"/>
              </a:rPr>
            </a:br>
            <a:r>
              <a:rPr lang="ru-RU" sz="2000" b="1" dirty="0" smtClean="0">
                <a:solidFill>
                  <a:srgbClr val="FF0000"/>
                </a:solidFill>
                <a:latin typeface="Calibri"/>
                <a:ea typeface="Calibri"/>
                <a:cs typeface="Times New Roman"/>
              </a:rPr>
              <a:t/>
            </a:r>
            <a:br>
              <a:rPr lang="ru-RU" sz="2000" b="1" dirty="0" smtClean="0">
                <a:solidFill>
                  <a:srgbClr val="FF0000"/>
                </a:solidFill>
                <a:latin typeface="Calibri"/>
                <a:ea typeface="Calibri"/>
                <a:cs typeface="Times New Roman"/>
              </a:rPr>
            </a:br>
            <a:r>
              <a:rPr lang="ru-RU" sz="2000" b="1" dirty="0">
                <a:solidFill>
                  <a:srgbClr val="FF0000"/>
                </a:solidFill>
                <a:latin typeface="Calibri"/>
                <a:ea typeface="Calibri"/>
                <a:cs typeface="Times New Roman"/>
              </a:rPr>
              <a:t/>
            </a:r>
            <a:br>
              <a:rPr lang="ru-RU" sz="2000" b="1" dirty="0">
                <a:solidFill>
                  <a:srgbClr val="FF0000"/>
                </a:solidFill>
                <a:latin typeface="Calibri"/>
                <a:ea typeface="Calibri"/>
                <a:cs typeface="Times New Roman"/>
              </a:rPr>
            </a:br>
            <a:r>
              <a:rPr lang="ru-RU" sz="1800" b="1" dirty="0">
                <a:solidFill>
                  <a:srgbClr val="FF0000"/>
                </a:solidFill>
                <a:latin typeface="Times New Roman"/>
                <a:ea typeface="Calibri"/>
                <a:cs typeface="Times New Roman"/>
              </a:rPr>
              <a:t>1.При АП &lt; 2,1 адаптация организма оценивается как удовлетворительная.</a:t>
            </a:r>
            <a:r>
              <a:rPr lang="ru-RU" sz="1800" b="1" dirty="0">
                <a:solidFill>
                  <a:srgbClr val="FF0000"/>
                </a:solidFill>
                <a:latin typeface="Calibri"/>
                <a:ea typeface="Calibri"/>
                <a:cs typeface="Times New Roman"/>
              </a:rPr>
              <a:t/>
            </a:r>
            <a:br>
              <a:rPr lang="ru-RU" sz="1800" b="1" dirty="0">
                <a:solidFill>
                  <a:srgbClr val="FF0000"/>
                </a:solidFill>
                <a:latin typeface="Calibri"/>
                <a:ea typeface="Calibri"/>
                <a:cs typeface="Times New Roman"/>
              </a:rPr>
            </a:br>
            <a:r>
              <a:rPr lang="ru-RU" sz="1800" b="1" dirty="0">
                <a:solidFill>
                  <a:srgbClr val="FF0000"/>
                </a:solidFill>
                <a:latin typeface="Times New Roman"/>
                <a:ea typeface="Calibri"/>
                <a:cs typeface="Times New Roman"/>
              </a:rPr>
              <a:t>2.При АП от 2,11 до 3,2 указывает на напряжение механизмов адаптации.</a:t>
            </a:r>
            <a:r>
              <a:rPr lang="ru-RU" sz="1800" b="1" dirty="0">
                <a:solidFill>
                  <a:srgbClr val="FF0000"/>
                </a:solidFill>
                <a:latin typeface="Calibri"/>
                <a:ea typeface="Calibri"/>
                <a:cs typeface="Times New Roman"/>
              </a:rPr>
              <a:t/>
            </a:r>
            <a:br>
              <a:rPr lang="ru-RU" sz="1800" b="1" dirty="0">
                <a:solidFill>
                  <a:srgbClr val="FF0000"/>
                </a:solidFill>
                <a:latin typeface="Calibri"/>
                <a:ea typeface="Calibri"/>
                <a:cs typeface="Times New Roman"/>
              </a:rPr>
            </a:br>
            <a:r>
              <a:rPr lang="ru-RU" sz="1800" b="1" dirty="0">
                <a:solidFill>
                  <a:srgbClr val="FF0000"/>
                </a:solidFill>
                <a:latin typeface="Times New Roman"/>
                <a:ea typeface="Calibri"/>
                <a:cs typeface="Times New Roman"/>
              </a:rPr>
              <a:t>3.При АП от 3,21 до 4,3 адаптация оценивается как неудовлетворительная.</a:t>
            </a:r>
            <a:r>
              <a:rPr lang="ru-RU" sz="1800" b="1" dirty="0">
                <a:solidFill>
                  <a:srgbClr val="FF0000"/>
                </a:solidFill>
                <a:latin typeface="Calibri"/>
                <a:ea typeface="Calibri"/>
                <a:cs typeface="Times New Roman"/>
              </a:rPr>
              <a:t/>
            </a:r>
            <a:br>
              <a:rPr lang="ru-RU" sz="1800" b="1" dirty="0">
                <a:solidFill>
                  <a:srgbClr val="FF0000"/>
                </a:solidFill>
                <a:latin typeface="Calibri"/>
                <a:ea typeface="Calibri"/>
                <a:cs typeface="Times New Roman"/>
              </a:rPr>
            </a:br>
            <a:r>
              <a:rPr lang="ru-RU" sz="1800" b="1" dirty="0">
                <a:solidFill>
                  <a:srgbClr val="FF0000"/>
                </a:solidFill>
                <a:latin typeface="Times New Roman"/>
                <a:ea typeface="Calibri"/>
                <a:cs typeface="Times New Roman"/>
              </a:rPr>
              <a:t>4.При АП &gt; 4,3  ─ на срыв адаптации организма.</a:t>
            </a:r>
            <a:br>
              <a:rPr lang="ru-RU" sz="1800" b="1" dirty="0">
                <a:solidFill>
                  <a:srgbClr val="FF0000"/>
                </a:solidFill>
                <a:latin typeface="Times New Roman"/>
                <a:ea typeface="Calibri"/>
                <a:cs typeface="Times New Roman"/>
              </a:rPr>
            </a:br>
            <a:endParaRPr lang="ru-RU" sz="2000" b="1" dirty="0">
              <a:solidFill>
                <a:schemeClr val="tx1"/>
              </a:solidFill>
            </a:endParaRPr>
          </a:p>
        </p:txBody>
      </p:sp>
    </p:spTree>
    <p:extLst>
      <p:ext uri="{BB962C8B-B14F-4D97-AF65-F5344CB8AC3E}">
        <p14:creationId xmlns:p14="http://schemas.microsoft.com/office/powerpoint/2010/main" val="944352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457200" y="738109"/>
            <a:ext cx="8229600" cy="517064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49263" defTabSz="914400" rtl="0" eaLnBrk="1" fontAlgn="base" latinLnBrk="0" hangingPunct="1">
              <a:lnSpc>
                <a:spcPct val="100000"/>
              </a:lnSpc>
              <a:spcBef>
                <a:spcPct val="0"/>
              </a:spcBef>
              <a:spcAft>
                <a:spcPct val="0"/>
              </a:spcAft>
              <a:buClrTx/>
              <a:buSzTx/>
              <a:buFontTx/>
              <a:buNone/>
              <a:tabLst>
                <a:tab pos="228600" algn="l"/>
                <a:tab pos="361950" algn="l"/>
              </a:tabLst>
            </a:pPr>
            <a:r>
              <a:rPr kumimoji="0" lang="ru-RU" sz="16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Практическая работа</a:t>
            </a:r>
            <a:endParaRPr kumimoji="0" lang="ru-RU" sz="1600" b="1" i="0" u="none" strike="noStrike" cap="none" normalizeH="0" baseline="0" dirty="0" smtClean="0">
              <a:ln>
                <a:noFill/>
              </a:ln>
              <a:solidFill>
                <a:srgbClr val="FF00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228600" algn="l"/>
                <a:tab pos="361950" algn="l"/>
              </a:tabLst>
            </a:pPr>
            <a:r>
              <a:rPr kumimoji="0" lang="ru-RU" sz="16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Измерение и </a:t>
            </a:r>
            <a:r>
              <a:rPr kumimoji="0" lang="ru-RU" sz="1600" b="1" i="0" u="none" strike="noStrike" cap="none" normalizeH="0" baseline="0" dirty="0" err="1" smtClean="0">
                <a:ln>
                  <a:noFill/>
                </a:ln>
                <a:solidFill>
                  <a:srgbClr val="FF0000"/>
                </a:solidFill>
                <a:effectLst/>
                <a:latin typeface="Times New Roman" pitchFamily="18" charset="0"/>
                <a:ea typeface="Calibri" pitchFamily="34" charset="0"/>
                <a:cs typeface="Times New Roman" pitchFamily="18" charset="0"/>
              </a:rPr>
              <a:t>расчет</a:t>
            </a:r>
            <a:r>
              <a:rPr kumimoji="0" lang="ru-RU" sz="16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основных параметров сердечнососудистой системы</a:t>
            </a:r>
            <a:br>
              <a:rPr kumimoji="0" lang="ru-RU" sz="16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br>
            <a:endParaRPr kumimoji="0" lang="ru-RU" sz="1600" b="1" i="0" u="none" strike="noStrike" cap="none" normalizeH="0" baseline="0" dirty="0" smtClean="0">
              <a:ln>
                <a:noFill/>
              </a:ln>
              <a:solidFill>
                <a:srgbClr val="FF00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228600" algn="l"/>
                <a:tab pos="361950" algn="l"/>
              </a:tabLst>
            </a:pPr>
            <a:r>
              <a:rPr kumimoji="0" lang="ru-RU"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ru-RU"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endParaRPr kumimoji="0" lang="ru-RU"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228600" algn="l"/>
                <a:tab pos="361950" algn="l"/>
              </a:tabLst>
            </a:pPr>
            <a:r>
              <a:rPr kumimoji="0" lang="ru-RU"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Порядок выполнения работы</a:t>
            </a:r>
            <a:endParaRPr kumimoji="0" lang="ru-RU"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 pos="361950" algn="l"/>
              </a:tabLst>
            </a:pPr>
            <a:r>
              <a:rPr kumimoji="0" lang="ru-RU"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Подсчитать пульс за 10 сек., эти и другие полученные данные внести в      таблицу №.2.</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 pos="361950" algn="l"/>
              </a:tabLst>
            </a:pPr>
            <a:r>
              <a:rPr kumimoji="0" lang="ru-RU"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Измерить артериальное давление (СД, ДД). </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 pos="361950" algn="l"/>
              </a:tabLst>
            </a:pPr>
            <a:r>
              <a:rPr kumimoji="0" lang="ru-RU"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Подсчитать по формулам пульсовое давление, систолический (ударный) объём, минутный объём крови, адаптационный потенциал.</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 pos="361950" algn="l"/>
              </a:tabLst>
            </a:pPr>
            <a:r>
              <a:rPr kumimoji="0" lang="ru-RU"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Проанализировать соответствие пределам физиологической нормы индивидуальных параметров в состоянии физиологического покоя  (Табл. 2.).</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 pos="361950" algn="l"/>
              </a:tabLst>
            </a:pPr>
            <a:r>
              <a:rPr kumimoji="0" lang="ru-RU"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В случае несоответствия норме 1 или нескольких параметров сердечнососудистой системы составить письменные  рекомендации, касающиеся возможностей нивелировки негативных проявлений в образе жизни  (вредные привычки, недостаток сна и активного отдыха, неправильное питание, неустойчивое эмоциональное состояние, физические и интеллектуальные  «</a:t>
            </a:r>
            <a:r>
              <a:rPr kumimoji="0" lang="ru-RU" sz="18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сверхнагрузки</a:t>
            </a:r>
            <a:r>
              <a:rPr kumimoji="0" lang="ru-RU"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и т.д.).</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103293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1193328319"/>
              </p:ext>
            </p:extLst>
          </p:nvPr>
        </p:nvGraphicFramePr>
        <p:xfrm>
          <a:off x="1423194" y="2525429"/>
          <a:ext cx="6893222" cy="3927907"/>
        </p:xfrm>
        <a:graphic>
          <a:graphicData uri="http://schemas.openxmlformats.org/drawingml/2006/table">
            <a:tbl>
              <a:tblPr/>
              <a:tblGrid>
                <a:gridCol w="2759649"/>
                <a:gridCol w="1673146"/>
                <a:gridCol w="2460427"/>
              </a:tblGrid>
              <a:tr h="560107">
                <a:tc>
                  <a:txBody>
                    <a:bodyPr/>
                    <a:lstStyle/>
                    <a:p>
                      <a:pPr algn="just">
                        <a:lnSpc>
                          <a:spcPct val="115000"/>
                        </a:lnSpc>
                        <a:spcAft>
                          <a:spcPts val="0"/>
                        </a:spcAft>
                      </a:pPr>
                      <a:r>
                        <a:rPr lang="ru-RU" sz="1200" b="1" spc="-10" dirty="0">
                          <a:effectLst/>
                          <a:latin typeface="Times New Roman"/>
                          <a:ea typeface="Times New Roman"/>
                          <a:cs typeface="Times New Roman"/>
                        </a:rPr>
                        <a:t>Параметры сердечно-</a:t>
                      </a:r>
                      <a:endParaRPr lang="ru-RU" sz="1100" b="1" dirty="0">
                        <a:effectLst/>
                        <a:latin typeface="Calibri"/>
                        <a:ea typeface="Calibri"/>
                        <a:cs typeface="Times New Roman"/>
                      </a:endParaRPr>
                    </a:p>
                    <a:p>
                      <a:pPr algn="just">
                        <a:lnSpc>
                          <a:spcPct val="115000"/>
                        </a:lnSpc>
                        <a:spcAft>
                          <a:spcPts val="0"/>
                        </a:spcAft>
                      </a:pPr>
                      <a:r>
                        <a:rPr lang="ru-RU" sz="1200" b="1" spc="-10" dirty="0">
                          <a:effectLst/>
                          <a:latin typeface="Times New Roman"/>
                          <a:ea typeface="Times New Roman"/>
                          <a:cs typeface="Times New Roman"/>
                        </a:rPr>
                        <a:t>сосудистой системы</a:t>
                      </a:r>
                      <a:endParaRPr lang="ru-RU" sz="1100" b="1"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b="1" spc="-40">
                          <a:effectLst/>
                          <a:latin typeface="Times New Roman"/>
                          <a:ea typeface="Times New Roman"/>
                          <a:cs typeface="Times New Roman"/>
                        </a:rPr>
                        <a:t>Индивидуальные</a:t>
                      </a:r>
                      <a:endParaRPr lang="ru-RU" sz="1100" b="1">
                        <a:effectLst/>
                        <a:latin typeface="Calibri"/>
                        <a:ea typeface="Calibri"/>
                        <a:cs typeface="Times New Roman"/>
                      </a:endParaRPr>
                    </a:p>
                    <a:p>
                      <a:pPr algn="just">
                        <a:lnSpc>
                          <a:spcPct val="115000"/>
                        </a:lnSpc>
                        <a:spcAft>
                          <a:spcPts val="0"/>
                        </a:spcAft>
                      </a:pPr>
                      <a:r>
                        <a:rPr lang="ru-RU" sz="1200" b="1" spc="-40">
                          <a:effectLst/>
                          <a:latin typeface="Times New Roman"/>
                          <a:ea typeface="Times New Roman"/>
                          <a:cs typeface="Times New Roman"/>
                        </a:rPr>
                        <a:t>показатели</a:t>
                      </a:r>
                      <a:endParaRPr lang="ru-RU" sz="1100" b="1">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b="1" spc="-5" dirty="0">
                          <a:effectLst/>
                          <a:latin typeface="Times New Roman"/>
                          <a:ea typeface="Times New Roman"/>
                          <a:cs typeface="Times New Roman"/>
                        </a:rPr>
                        <a:t>Заключение</a:t>
                      </a:r>
                      <a:endParaRPr lang="ru-RU" sz="1100" b="1" dirty="0">
                        <a:effectLst/>
                        <a:latin typeface="Calibri"/>
                        <a:ea typeface="Calibri"/>
                        <a:cs typeface="Times New Roman"/>
                      </a:endParaRPr>
                    </a:p>
                    <a:p>
                      <a:pPr algn="just">
                        <a:lnSpc>
                          <a:spcPct val="115000"/>
                        </a:lnSpc>
                        <a:spcAft>
                          <a:spcPts val="0"/>
                        </a:spcAft>
                      </a:pPr>
                      <a:r>
                        <a:rPr lang="ru-RU" sz="1200" b="1" spc="-5" dirty="0">
                          <a:effectLst/>
                          <a:latin typeface="Times New Roman"/>
                          <a:ea typeface="Times New Roman"/>
                          <a:cs typeface="Times New Roman"/>
                        </a:rPr>
                        <a:t>(один из </a:t>
                      </a:r>
                      <a:r>
                        <a:rPr lang="ru-RU" sz="1200" b="1" spc="-5" dirty="0" smtClean="0">
                          <a:effectLst/>
                          <a:latin typeface="Times New Roman"/>
                          <a:ea typeface="Times New Roman"/>
                          <a:cs typeface="Times New Roman"/>
                        </a:rPr>
                        <a:t>2-х </a:t>
                      </a:r>
                      <a:r>
                        <a:rPr lang="ru-RU" sz="1200" b="1" spc="-5" dirty="0">
                          <a:effectLst/>
                          <a:latin typeface="Times New Roman"/>
                          <a:ea typeface="Times New Roman"/>
                          <a:cs typeface="Times New Roman"/>
                        </a:rPr>
                        <a:t>вариантов)</a:t>
                      </a:r>
                      <a:endParaRPr lang="ru-RU" sz="1100" b="1"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088">
                <a:tc>
                  <a:txBody>
                    <a:bodyPr/>
                    <a:lstStyle/>
                    <a:p>
                      <a:pPr algn="just">
                        <a:lnSpc>
                          <a:spcPct val="115000"/>
                        </a:lnSpc>
                        <a:spcAft>
                          <a:spcPts val="0"/>
                        </a:spcAft>
                      </a:pPr>
                      <a:r>
                        <a:rPr lang="ru-RU" sz="1200" b="1" spc="5" dirty="0">
                          <a:effectLst/>
                          <a:latin typeface="Times New Roman"/>
                          <a:ea typeface="Times New Roman"/>
                          <a:cs typeface="Times New Roman"/>
                        </a:rPr>
                        <a:t>ЧСС</a:t>
                      </a:r>
                      <a:endParaRPr lang="ru-RU" sz="1100" b="1" dirty="0">
                        <a:effectLst/>
                        <a:latin typeface="Calibri"/>
                        <a:ea typeface="Calibri"/>
                        <a:cs typeface="Times New Roman"/>
                      </a:endParaRPr>
                    </a:p>
                    <a:p>
                      <a:pPr algn="just">
                        <a:lnSpc>
                          <a:spcPct val="115000"/>
                        </a:lnSpc>
                        <a:spcAft>
                          <a:spcPts val="0"/>
                        </a:spcAft>
                      </a:pPr>
                      <a:r>
                        <a:rPr lang="ru-RU" sz="1200" b="1" spc="5" dirty="0">
                          <a:effectLst/>
                          <a:latin typeface="Times New Roman"/>
                          <a:ea typeface="Times New Roman"/>
                          <a:cs typeface="Times New Roman"/>
                        </a:rPr>
                        <a:t>(уд./мин)</a:t>
                      </a:r>
                      <a:endParaRPr lang="ru-RU" sz="1100" b="1"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b="1" spc="-40">
                          <a:effectLst/>
                          <a:latin typeface="Times New Roman"/>
                          <a:ea typeface="Times New Roman"/>
                          <a:cs typeface="Times New Roman"/>
                        </a:rPr>
                        <a:t> </a:t>
                      </a:r>
                      <a:endParaRPr lang="ru-RU" sz="1100" b="1">
                        <a:effectLst/>
                        <a:latin typeface="Calibri"/>
                        <a:ea typeface="Calibri"/>
                        <a:cs typeface="Times New Roman"/>
                      </a:endParaRPr>
                    </a:p>
                    <a:p>
                      <a:pPr algn="just">
                        <a:lnSpc>
                          <a:spcPct val="115000"/>
                        </a:lnSpc>
                        <a:spcAft>
                          <a:spcPts val="0"/>
                        </a:spcAft>
                      </a:pPr>
                      <a:r>
                        <a:rPr lang="ru-RU" sz="1200" b="1" spc="-40">
                          <a:effectLst/>
                          <a:latin typeface="Times New Roman"/>
                          <a:ea typeface="Times New Roman"/>
                          <a:cs typeface="Times New Roman"/>
                        </a:rPr>
                        <a:t> </a:t>
                      </a:r>
                      <a:endParaRPr lang="ru-RU" sz="1100" b="1">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7">
                  <a:txBody>
                    <a:bodyPr/>
                    <a:lstStyle/>
                    <a:p>
                      <a:pPr algn="just">
                        <a:lnSpc>
                          <a:spcPct val="115000"/>
                        </a:lnSpc>
                        <a:spcAft>
                          <a:spcPts val="0"/>
                        </a:spcAft>
                      </a:pPr>
                      <a:r>
                        <a:rPr lang="ru-RU" sz="1200" b="1" spc="-20" dirty="0" smtClean="0">
                          <a:effectLst/>
                          <a:latin typeface="Times New Roman"/>
                          <a:ea typeface="Times New Roman"/>
                          <a:cs typeface="Times New Roman"/>
                        </a:rPr>
                        <a:t>1) </a:t>
                      </a:r>
                      <a:r>
                        <a:rPr lang="ru-RU" sz="1200" b="1" spc="15" dirty="0">
                          <a:effectLst/>
                          <a:latin typeface="Times New Roman"/>
                          <a:ea typeface="Times New Roman"/>
                          <a:cs typeface="Times New Roman"/>
                        </a:rPr>
                        <a:t>соответствует </a:t>
                      </a:r>
                      <a:r>
                        <a:rPr lang="ru-RU" sz="1200" b="1" spc="-15" dirty="0">
                          <a:effectLst/>
                          <a:latin typeface="Times New Roman"/>
                          <a:ea typeface="Times New Roman"/>
                          <a:cs typeface="Times New Roman"/>
                        </a:rPr>
                        <a:t>норме</a:t>
                      </a:r>
                      <a:r>
                        <a:rPr lang="ru-RU" sz="1200" b="1" spc="-20" dirty="0">
                          <a:effectLst/>
                          <a:latin typeface="Times New Roman"/>
                          <a:ea typeface="Times New Roman"/>
                          <a:cs typeface="Times New Roman"/>
                        </a:rPr>
                        <a:t> </a:t>
                      </a:r>
                      <a:endParaRPr lang="ru-RU" sz="1100" b="1" dirty="0">
                        <a:effectLst/>
                        <a:latin typeface="Calibri"/>
                        <a:ea typeface="Calibri"/>
                        <a:cs typeface="Times New Roman"/>
                      </a:endParaRPr>
                    </a:p>
                    <a:p>
                      <a:pPr algn="just">
                        <a:lnSpc>
                          <a:spcPct val="115000"/>
                        </a:lnSpc>
                        <a:spcAft>
                          <a:spcPts val="0"/>
                        </a:spcAft>
                      </a:pPr>
                      <a:r>
                        <a:rPr lang="ru-RU" sz="1200" b="1" spc="-5" dirty="0">
                          <a:effectLst/>
                          <a:latin typeface="Times New Roman"/>
                          <a:ea typeface="Times New Roman"/>
                          <a:cs typeface="Times New Roman"/>
                        </a:rPr>
                        <a:t>2</a:t>
                      </a:r>
                      <a:r>
                        <a:rPr lang="ru-RU" sz="1200" b="1" spc="-5" dirty="0" smtClean="0">
                          <a:effectLst/>
                          <a:latin typeface="Times New Roman"/>
                          <a:ea typeface="Times New Roman"/>
                          <a:cs typeface="Times New Roman"/>
                        </a:rPr>
                        <a:t>) </a:t>
                      </a:r>
                      <a:r>
                        <a:rPr lang="ru-RU" sz="1200" b="1" spc="-20" dirty="0">
                          <a:effectLst/>
                          <a:latin typeface="Times New Roman"/>
                          <a:ea typeface="Times New Roman"/>
                          <a:cs typeface="Times New Roman"/>
                        </a:rPr>
                        <a:t>не соответствует норме</a:t>
                      </a:r>
                      <a:r>
                        <a:rPr lang="ru-RU" sz="1200" b="1" spc="-5" dirty="0">
                          <a:effectLst/>
                          <a:latin typeface="Times New Roman"/>
                          <a:ea typeface="Times New Roman"/>
                          <a:cs typeface="Times New Roman"/>
                        </a:rPr>
                        <a:t> </a:t>
                      </a:r>
                      <a:endParaRPr lang="ru-RU" sz="1100" b="1"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088">
                <a:tc>
                  <a:txBody>
                    <a:bodyPr/>
                    <a:lstStyle/>
                    <a:p>
                      <a:pPr algn="just">
                        <a:lnSpc>
                          <a:spcPct val="115000"/>
                        </a:lnSpc>
                        <a:spcAft>
                          <a:spcPts val="0"/>
                        </a:spcAft>
                      </a:pPr>
                      <a:r>
                        <a:rPr lang="ru-RU" sz="1200" b="1" spc="-10" dirty="0">
                          <a:effectLst/>
                          <a:latin typeface="Times New Roman"/>
                          <a:ea typeface="Times New Roman"/>
                          <a:cs typeface="Times New Roman"/>
                        </a:rPr>
                        <a:t>Систолическое давление</a:t>
                      </a:r>
                      <a:endParaRPr lang="ru-RU" sz="1100" b="1" dirty="0">
                        <a:effectLst/>
                        <a:latin typeface="Calibri"/>
                        <a:ea typeface="Calibri"/>
                        <a:cs typeface="Times New Roman"/>
                      </a:endParaRPr>
                    </a:p>
                    <a:p>
                      <a:pPr algn="just">
                        <a:lnSpc>
                          <a:spcPct val="115000"/>
                        </a:lnSpc>
                        <a:spcAft>
                          <a:spcPts val="0"/>
                        </a:spcAft>
                      </a:pPr>
                      <a:r>
                        <a:rPr lang="ru-RU" sz="1200" b="1" spc="-10" dirty="0" err="1">
                          <a:effectLst/>
                          <a:latin typeface="Times New Roman"/>
                          <a:ea typeface="Times New Roman"/>
                          <a:cs typeface="Times New Roman"/>
                        </a:rPr>
                        <a:t>мм.рт.ст</a:t>
                      </a:r>
                      <a:endParaRPr lang="ru-RU" sz="1100" b="1"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b="1" spc="-40">
                          <a:effectLst/>
                          <a:latin typeface="Times New Roman"/>
                          <a:ea typeface="Times New Roman"/>
                          <a:cs typeface="Times New Roman"/>
                        </a:rPr>
                        <a:t> </a:t>
                      </a:r>
                      <a:endParaRPr lang="ru-RU" sz="1100" b="1">
                        <a:effectLst/>
                        <a:latin typeface="Calibri"/>
                        <a:ea typeface="Calibri"/>
                        <a:cs typeface="Times New Roman"/>
                      </a:endParaRPr>
                    </a:p>
                    <a:p>
                      <a:pPr algn="just">
                        <a:lnSpc>
                          <a:spcPct val="115000"/>
                        </a:lnSpc>
                        <a:spcAft>
                          <a:spcPts val="0"/>
                        </a:spcAft>
                      </a:pPr>
                      <a:r>
                        <a:rPr lang="ru-RU" sz="1200" b="1" spc="-40">
                          <a:effectLst/>
                          <a:latin typeface="Times New Roman"/>
                          <a:ea typeface="Times New Roman"/>
                          <a:cs typeface="Times New Roman"/>
                        </a:rPr>
                        <a:t> </a:t>
                      </a:r>
                      <a:endParaRPr lang="ru-RU" sz="1100" b="1">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521088">
                <a:tc>
                  <a:txBody>
                    <a:bodyPr/>
                    <a:lstStyle/>
                    <a:p>
                      <a:pPr algn="just">
                        <a:lnSpc>
                          <a:spcPct val="115000"/>
                        </a:lnSpc>
                        <a:spcAft>
                          <a:spcPts val="0"/>
                        </a:spcAft>
                      </a:pPr>
                      <a:r>
                        <a:rPr lang="ru-RU" sz="1200" b="1" spc="-10" dirty="0">
                          <a:effectLst/>
                          <a:latin typeface="Times New Roman"/>
                          <a:ea typeface="Times New Roman"/>
                          <a:cs typeface="Times New Roman"/>
                        </a:rPr>
                        <a:t>Диастолическое давление (ДД)</a:t>
                      </a:r>
                      <a:endParaRPr lang="ru-RU" sz="1100" b="1" dirty="0">
                        <a:effectLst/>
                        <a:latin typeface="Calibri"/>
                        <a:ea typeface="Calibri"/>
                        <a:cs typeface="Times New Roman"/>
                      </a:endParaRPr>
                    </a:p>
                    <a:p>
                      <a:pPr marL="372110" algn="just">
                        <a:lnSpc>
                          <a:spcPct val="115000"/>
                        </a:lnSpc>
                        <a:spcAft>
                          <a:spcPts val="0"/>
                        </a:spcAft>
                      </a:pPr>
                      <a:r>
                        <a:rPr lang="ru-RU" sz="1200" b="1" spc="-10" dirty="0" err="1">
                          <a:effectLst/>
                          <a:latin typeface="Times New Roman"/>
                          <a:ea typeface="Times New Roman"/>
                          <a:cs typeface="Times New Roman"/>
                        </a:rPr>
                        <a:t>мм.рт.ст</a:t>
                      </a:r>
                      <a:endParaRPr lang="ru-RU" sz="1100" b="1"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b="1" spc="-40" dirty="0">
                          <a:effectLst/>
                          <a:latin typeface="Times New Roman"/>
                          <a:ea typeface="Times New Roman"/>
                          <a:cs typeface="Times New Roman"/>
                        </a:rPr>
                        <a:t> </a:t>
                      </a:r>
                      <a:endParaRPr lang="ru-RU" sz="1100" b="1"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521088">
                <a:tc>
                  <a:txBody>
                    <a:bodyPr/>
                    <a:lstStyle/>
                    <a:p>
                      <a:pPr algn="just">
                        <a:lnSpc>
                          <a:spcPct val="115000"/>
                        </a:lnSpc>
                        <a:spcAft>
                          <a:spcPts val="0"/>
                        </a:spcAft>
                      </a:pPr>
                      <a:r>
                        <a:rPr lang="ru-RU" sz="1200" b="1" spc="-5" dirty="0">
                          <a:effectLst/>
                          <a:latin typeface="Times New Roman"/>
                          <a:ea typeface="Times New Roman"/>
                          <a:cs typeface="Times New Roman"/>
                        </a:rPr>
                        <a:t>Пульсовое давление (ПД)</a:t>
                      </a:r>
                      <a:endParaRPr lang="ru-RU" sz="1100" b="1" dirty="0">
                        <a:effectLst/>
                        <a:latin typeface="Calibri"/>
                        <a:ea typeface="Calibri"/>
                        <a:cs typeface="Times New Roman"/>
                      </a:endParaRPr>
                    </a:p>
                    <a:p>
                      <a:pPr marL="372110" algn="just">
                        <a:lnSpc>
                          <a:spcPct val="115000"/>
                        </a:lnSpc>
                        <a:spcAft>
                          <a:spcPts val="0"/>
                        </a:spcAft>
                      </a:pPr>
                      <a:r>
                        <a:rPr lang="ru-RU" sz="1200" b="1" spc="-10" dirty="0" err="1">
                          <a:effectLst/>
                          <a:latin typeface="Times New Roman"/>
                          <a:ea typeface="Times New Roman"/>
                          <a:cs typeface="Times New Roman"/>
                        </a:rPr>
                        <a:t>мм.рт.ст</a:t>
                      </a:r>
                      <a:endParaRPr lang="ru-RU" sz="1100" b="1"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b="1" spc="-40" dirty="0">
                          <a:effectLst/>
                          <a:latin typeface="Times New Roman"/>
                          <a:ea typeface="Times New Roman"/>
                          <a:cs typeface="Times New Roman"/>
                        </a:rPr>
                        <a:t> </a:t>
                      </a:r>
                      <a:endParaRPr lang="ru-RU" sz="1100" b="1"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521088">
                <a:tc>
                  <a:txBody>
                    <a:bodyPr/>
                    <a:lstStyle/>
                    <a:p>
                      <a:pPr algn="just">
                        <a:lnSpc>
                          <a:spcPct val="115000"/>
                        </a:lnSpc>
                        <a:spcAft>
                          <a:spcPts val="0"/>
                        </a:spcAft>
                      </a:pPr>
                      <a:r>
                        <a:rPr lang="ru-RU" sz="1200" b="1" spc="-10">
                          <a:effectLst/>
                          <a:latin typeface="Times New Roman"/>
                          <a:ea typeface="Times New Roman"/>
                          <a:cs typeface="Times New Roman"/>
                        </a:rPr>
                        <a:t>Систолический объём (СО)</a:t>
                      </a:r>
                      <a:endParaRPr lang="ru-RU" sz="1100" b="1">
                        <a:effectLst/>
                        <a:latin typeface="Calibri"/>
                        <a:ea typeface="Calibri"/>
                        <a:cs typeface="Times New Roman"/>
                      </a:endParaRPr>
                    </a:p>
                    <a:p>
                      <a:pPr algn="just">
                        <a:lnSpc>
                          <a:spcPct val="115000"/>
                        </a:lnSpc>
                        <a:spcAft>
                          <a:spcPts val="0"/>
                        </a:spcAft>
                      </a:pPr>
                      <a:r>
                        <a:rPr lang="ru-RU" sz="1200" b="1" spc="-10">
                          <a:effectLst/>
                          <a:latin typeface="Times New Roman"/>
                          <a:ea typeface="Times New Roman"/>
                          <a:cs typeface="Times New Roman"/>
                        </a:rPr>
                        <a:t>мл</a:t>
                      </a:r>
                      <a:endParaRPr lang="ru-RU" sz="1100" b="1">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b="1" spc="-40" dirty="0">
                          <a:effectLst/>
                          <a:latin typeface="Times New Roman"/>
                          <a:ea typeface="Times New Roman"/>
                          <a:cs typeface="Times New Roman"/>
                        </a:rPr>
                        <a:t> </a:t>
                      </a:r>
                      <a:endParaRPr lang="ru-RU" sz="1100" b="1"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521088">
                <a:tc>
                  <a:txBody>
                    <a:bodyPr/>
                    <a:lstStyle/>
                    <a:p>
                      <a:pPr algn="just">
                        <a:lnSpc>
                          <a:spcPct val="115000"/>
                        </a:lnSpc>
                        <a:spcAft>
                          <a:spcPts val="0"/>
                        </a:spcAft>
                      </a:pPr>
                      <a:r>
                        <a:rPr lang="ru-RU" sz="1200" b="1" spc="-10">
                          <a:effectLst/>
                          <a:latin typeface="Times New Roman"/>
                          <a:ea typeface="Times New Roman"/>
                          <a:cs typeface="Times New Roman"/>
                        </a:rPr>
                        <a:t>Минутный объём крови (МОК) л/мин</a:t>
                      </a:r>
                      <a:endParaRPr lang="ru-RU" sz="1100" b="1">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b="1" spc="-40" dirty="0">
                          <a:effectLst/>
                          <a:latin typeface="Times New Roman"/>
                          <a:ea typeface="Times New Roman"/>
                          <a:cs typeface="Times New Roman"/>
                        </a:rPr>
                        <a:t> </a:t>
                      </a:r>
                      <a:endParaRPr lang="ru-RU" sz="1100" b="1"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241272">
                <a:tc>
                  <a:txBody>
                    <a:bodyPr/>
                    <a:lstStyle/>
                    <a:p>
                      <a:pPr algn="just">
                        <a:lnSpc>
                          <a:spcPct val="115000"/>
                        </a:lnSpc>
                        <a:spcAft>
                          <a:spcPts val="0"/>
                        </a:spcAft>
                      </a:pPr>
                      <a:r>
                        <a:rPr lang="ru-RU" sz="1200" b="1" spc="-40" dirty="0">
                          <a:effectLst/>
                          <a:latin typeface="Times New Roman"/>
                          <a:ea typeface="Times New Roman"/>
                          <a:cs typeface="Times New Roman"/>
                        </a:rPr>
                        <a:t>Адаптационный потенциал (АП)</a:t>
                      </a:r>
                      <a:endParaRPr lang="ru-RU" sz="1100" b="1"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spc="-40" dirty="0">
                          <a:effectLst/>
                          <a:latin typeface="Times New Roman"/>
                          <a:ea typeface="Times New Roman"/>
                          <a:cs typeface="Times New Roman"/>
                        </a:rPr>
                        <a:t> </a:t>
                      </a:r>
                      <a:endParaRPr lang="ru-RU"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bl>
          </a:graphicData>
        </a:graphic>
      </p:graphicFrame>
      <p:sp>
        <p:nvSpPr>
          <p:cNvPr id="5" name="Заголовок 4"/>
          <p:cNvSpPr>
            <a:spLocks noGrp="1"/>
          </p:cNvSpPr>
          <p:nvPr>
            <p:ph type="title"/>
          </p:nvPr>
        </p:nvSpPr>
        <p:spPr/>
        <p:txBody>
          <a:bodyPr>
            <a:noAutofit/>
          </a:bodyPr>
          <a:lstStyle/>
          <a:p>
            <a:pPr lvl="0" eaLnBrk="0" fontAlgn="base" hangingPunct="0">
              <a:spcAft>
                <a:spcPct val="0"/>
              </a:spcAft>
              <a:tabLst>
                <a:tab pos="228600" algn="l"/>
                <a:tab pos="361950" algn="l"/>
              </a:tabLst>
            </a:pPr>
            <a:r>
              <a:rPr lang="ru-RU" sz="1800" b="1" i="1" dirty="0">
                <a:solidFill>
                  <a:prstClr val="black"/>
                </a:solidFill>
                <a:latin typeface="Calibri" pitchFamily="34" charset="0"/>
                <a:ea typeface="Times New Roman" pitchFamily="18" charset="0"/>
                <a:cs typeface="Times New Roman" pitchFamily="18" charset="0"/>
              </a:rPr>
              <a:t>Таблица №.2. </a:t>
            </a:r>
            <a:r>
              <a:rPr lang="ru-RU" sz="1800" b="1" dirty="0">
                <a:solidFill>
                  <a:prstClr val="black"/>
                </a:solidFill>
                <a:latin typeface="Arial" pitchFamily="34" charset="0"/>
                <a:cs typeface="Arial" pitchFamily="34" charset="0"/>
              </a:rPr>
              <a:t/>
            </a:r>
            <a:br>
              <a:rPr lang="ru-RU" sz="1800" b="1" dirty="0">
                <a:solidFill>
                  <a:prstClr val="black"/>
                </a:solidFill>
                <a:latin typeface="Arial" pitchFamily="34" charset="0"/>
                <a:cs typeface="Arial" pitchFamily="34" charset="0"/>
              </a:rPr>
            </a:br>
            <a:r>
              <a:rPr lang="ru-RU" sz="1800" b="1" dirty="0">
                <a:solidFill>
                  <a:prstClr val="black"/>
                </a:solidFill>
                <a:latin typeface="Calibri" pitchFamily="34" charset="0"/>
                <a:ea typeface="Times New Roman" pitchFamily="18" charset="0"/>
                <a:cs typeface="Times New Roman" pitchFamily="18" charset="0"/>
              </a:rPr>
              <a:t>Индивидуальные параметры сердечно-сосудистой системы</a:t>
            </a:r>
            <a:r>
              <a:rPr lang="ru-RU" sz="1800" b="1" dirty="0">
                <a:solidFill>
                  <a:prstClr val="black"/>
                </a:solidFill>
                <a:latin typeface="Arial" pitchFamily="34" charset="0"/>
                <a:cs typeface="Arial" pitchFamily="34" charset="0"/>
              </a:rPr>
              <a:t/>
            </a:r>
            <a:br>
              <a:rPr lang="ru-RU" sz="1800" b="1" dirty="0">
                <a:solidFill>
                  <a:prstClr val="black"/>
                </a:solidFill>
                <a:latin typeface="Arial" pitchFamily="34" charset="0"/>
                <a:cs typeface="Arial" pitchFamily="34" charset="0"/>
              </a:rPr>
            </a:br>
            <a:r>
              <a:rPr lang="ru-RU" sz="1800" b="1" dirty="0">
                <a:solidFill>
                  <a:prstClr val="black"/>
                </a:solidFill>
                <a:latin typeface="Arial" pitchFamily="34" charset="0"/>
                <a:cs typeface="Arial" pitchFamily="34" charset="0"/>
              </a:rPr>
              <a:t/>
            </a:r>
            <a:br>
              <a:rPr lang="ru-RU" sz="1800" b="1" dirty="0">
                <a:solidFill>
                  <a:prstClr val="black"/>
                </a:solidFill>
                <a:latin typeface="Arial" pitchFamily="34" charset="0"/>
                <a:cs typeface="Arial" pitchFamily="34" charset="0"/>
              </a:rPr>
            </a:br>
            <a:endParaRPr lang="ru-RU" sz="1800" b="1" dirty="0"/>
          </a:p>
        </p:txBody>
      </p:sp>
    </p:spTree>
    <p:extLst>
      <p:ext uri="{BB962C8B-B14F-4D97-AF65-F5344CB8AC3E}">
        <p14:creationId xmlns:p14="http://schemas.microsoft.com/office/powerpoint/2010/main" val="325149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1794528"/>
          </a:xfrm>
        </p:spPr>
        <p:txBody>
          <a:bodyPr>
            <a:noAutofit/>
          </a:bodyPr>
          <a:lstStyle/>
          <a:p>
            <a:r>
              <a:rPr lang="ru-RU" sz="4000" b="1" cap="all" dirty="0">
                <a:ln w="9000" cmpd="sng">
                  <a:solidFill>
                    <a:srgbClr val="A5D028">
                      <a:shade val="50000"/>
                      <a:satMod val="120000"/>
                    </a:srgbClr>
                  </a:solidFill>
                  <a:prstDash val="solid"/>
                </a:ln>
                <a:gradFill>
                  <a:gsLst>
                    <a:gs pos="0">
                      <a:srgbClr val="A5D028">
                        <a:shade val="20000"/>
                        <a:satMod val="245000"/>
                      </a:srgbClr>
                    </a:gs>
                    <a:gs pos="43000">
                      <a:srgbClr val="A5D028">
                        <a:satMod val="255000"/>
                      </a:srgbClr>
                    </a:gs>
                    <a:gs pos="48000">
                      <a:srgbClr val="A5D028">
                        <a:shade val="85000"/>
                        <a:satMod val="255000"/>
                      </a:srgbClr>
                    </a:gs>
                    <a:gs pos="100000">
                      <a:srgbClr val="A5D028">
                        <a:shade val="20000"/>
                        <a:satMod val="245000"/>
                      </a:srgbClr>
                    </a:gs>
                  </a:gsLst>
                  <a:lin ang="5400000"/>
                </a:gradFill>
                <a:effectLst>
                  <a:reflection blurRad="12700" stA="28000" endPos="45000" dist="1000" dir="5400000" sy="-100000" algn="bl" rotWithShape="0"/>
                </a:effectLst>
              </a:rPr>
              <a:t>Спасибо за внимание </a:t>
            </a:r>
            <a:r>
              <a:rPr lang="ru-RU" sz="4000" b="1" cap="all" dirty="0" smtClean="0">
                <a:ln w="9000" cmpd="sng">
                  <a:solidFill>
                    <a:srgbClr val="A5D028">
                      <a:shade val="50000"/>
                      <a:satMod val="120000"/>
                    </a:srgbClr>
                  </a:solidFill>
                  <a:prstDash val="solid"/>
                </a:ln>
                <a:gradFill>
                  <a:gsLst>
                    <a:gs pos="0">
                      <a:srgbClr val="A5D028">
                        <a:shade val="20000"/>
                        <a:satMod val="245000"/>
                      </a:srgbClr>
                    </a:gs>
                    <a:gs pos="43000">
                      <a:srgbClr val="A5D028">
                        <a:satMod val="255000"/>
                      </a:srgbClr>
                    </a:gs>
                    <a:gs pos="48000">
                      <a:srgbClr val="A5D028">
                        <a:shade val="85000"/>
                        <a:satMod val="255000"/>
                      </a:srgbClr>
                    </a:gs>
                    <a:gs pos="100000">
                      <a:srgbClr val="A5D028">
                        <a:shade val="20000"/>
                        <a:satMod val="245000"/>
                      </a:srgbClr>
                    </a:gs>
                  </a:gsLst>
                  <a:lin ang="5400000"/>
                </a:gradFill>
                <a:effectLst>
                  <a:reflection blurRad="12700" stA="28000" endPos="45000" dist="1000" dir="5400000" sy="-100000" algn="bl" rotWithShape="0"/>
                </a:effectLst>
              </a:rPr>
              <a:t/>
            </a:r>
            <a:br>
              <a:rPr lang="ru-RU" sz="4000" b="1" cap="all" dirty="0" smtClean="0">
                <a:ln w="9000" cmpd="sng">
                  <a:solidFill>
                    <a:srgbClr val="A5D028">
                      <a:shade val="50000"/>
                      <a:satMod val="120000"/>
                    </a:srgbClr>
                  </a:solidFill>
                  <a:prstDash val="solid"/>
                </a:ln>
                <a:gradFill>
                  <a:gsLst>
                    <a:gs pos="0">
                      <a:srgbClr val="A5D028">
                        <a:shade val="20000"/>
                        <a:satMod val="245000"/>
                      </a:srgbClr>
                    </a:gs>
                    <a:gs pos="43000">
                      <a:srgbClr val="A5D028">
                        <a:satMod val="255000"/>
                      </a:srgbClr>
                    </a:gs>
                    <a:gs pos="48000">
                      <a:srgbClr val="A5D028">
                        <a:shade val="85000"/>
                        <a:satMod val="255000"/>
                      </a:srgbClr>
                    </a:gs>
                    <a:gs pos="100000">
                      <a:srgbClr val="A5D028">
                        <a:shade val="20000"/>
                        <a:satMod val="245000"/>
                      </a:srgbClr>
                    </a:gs>
                  </a:gsLst>
                  <a:lin ang="5400000"/>
                </a:gradFill>
                <a:effectLst>
                  <a:reflection blurRad="12700" stA="28000" endPos="45000" dist="1000" dir="5400000" sy="-100000" algn="bl" rotWithShape="0"/>
                </a:effectLst>
              </a:rPr>
            </a:br>
            <a:r>
              <a:rPr lang="ru-RU" sz="4000" b="1" cap="all" dirty="0" smtClean="0">
                <a:ln w="9000" cmpd="sng">
                  <a:solidFill>
                    <a:srgbClr val="A5D028">
                      <a:shade val="50000"/>
                      <a:satMod val="120000"/>
                    </a:srgbClr>
                  </a:solidFill>
                  <a:prstDash val="solid"/>
                </a:ln>
                <a:gradFill>
                  <a:gsLst>
                    <a:gs pos="0">
                      <a:srgbClr val="A5D028">
                        <a:shade val="20000"/>
                        <a:satMod val="245000"/>
                      </a:srgbClr>
                    </a:gs>
                    <a:gs pos="43000">
                      <a:srgbClr val="A5D028">
                        <a:satMod val="255000"/>
                      </a:srgbClr>
                    </a:gs>
                    <a:gs pos="48000">
                      <a:srgbClr val="A5D028">
                        <a:shade val="85000"/>
                        <a:satMod val="255000"/>
                      </a:srgbClr>
                    </a:gs>
                    <a:gs pos="100000">
                      <a:srgbClr val="A5D028">
                        <a:shade val="20000"/>
                        <a:satMod val="245000"/>
                      </a:srgbClr>
                    </a:gs>
                  </a:gsLst>
                  <a:lin ang="5400000"/>
                </a:gradFill>
                <a:effectLst>
                  <a:reflection blurRad="12700" stA="28000" endPos="45000" dist="1000" dir="5400000" sy="-100000" algn="bl" rotWithShape="0"/>
                </a:effectLst>
              </a:rPr>
              <a:t>и </a:t>
            </a:r>
            <a:r>
              <a:rPr lang="ru-RU" sz="4000" b="1" cap="all" dirty="0">
                <a:ln w="9000" cmpd="sng">
                  <a:solidFill>
                    <a:srgbClr val="A5D028">
                      <a:shade val="50000"/>
                      <a:satMod val="120000"/>
                    </a:srgbClr>
                  </a:solidFill>
                  <a:prstDash val="solid"/>
                </a:ln>
                <a:gradFill>
                  <a:gsLst>
                    <a:gs pos="0">
                      <a:srgbClr val="A5D028">
                        <a:shade val="20000"/>
                        <a:satMod val="245000"/>
                      </a:srgbClr>
                    </a:gs>
                    <a:gs pos="43000">
                      <a:srgbClr val="A5D028">
                        <a:satMod val="255000"/>
                      </a:srgbClr>
                    </a:gs>
                    <a:gs pos="48000">
                      <a:srgbClr val="A5D028">
                        <a:shade val="85000"/>
                        <a:satMod val="255000"/>
                      </a:srgbClr>
                    </a:gs>
                    <a:gs pos="100000">
                      <a:srgbClr val="A5D028">
                        <a:shade val="20000"/>
                        <a:satMod val="245000"/>
                      </a:srgbClr>
                    </a:gs>
                  </a:gsLst>
                  <a:lin ang="5400000"/>
                </a:gradFill>
                <a:effectLst>
                  <a:reflection blurRad="12700" stA="28000" endPos="45000" dist="1000" dir="5400000" sy="-100000" algn="bl" rotWithShape="0"/>
                </a:effectLst>
              </a:rPr>
              <a:t>относитесь бережно к своему здоровью!</a:t>
            </a:r>
            <a:endParaRPr lang="ru-RU" sz="4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348880"/>
            <a:ext cx="6410678" cy="4260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7643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6552728"/>
          </a:xfrm>
        </p:spPr>
        <p:txBody>
          <a:bodyPr>
            <a:normAutofit fontScale="90000"/>
          </a:bodyPr>
          <a:lstStyle/>
          <a:p>
            <a:r>
              <a:rPr lang="ru-RU" sz="4000" b="1" i="1" dirty="0">
                <a:solidFill>
                  <a:srgbClr val="FF0000"/>
                </a:solidFill>
              </a:rPr>
              <a:t>Тема: Изучение </a:t>
            </a:r>
            <a:r>
              <a:rPr lang="ru-RU" sz="4000" b="1" i="1" dirty="0" smtClean="0">
                <a:solidFill>
                  <a:srgbClr val="FF0000"/>
                </a:solidFill>
              </a:rPr>
              <a:t>особенностей </a:t>
            </a:r>
            <a:r>
              <a:rPr lang="ru-RU" sz="4000" b="1" i="1" dirty="0">
                <a:solidFill>
                  <a:srgbClr val="FF0000"/>
                </a:solidFill>
              </a:rPr>
              <a:t>сердечнососудистой системы. </a:t>
            </a:r>
            <a:r>
              <a:rPr lang="ru-RU" sz="4000" b="1" i="1" dirty="0" smtClean="0">
                <a:solidFill>
                  <a:srgbClr val="FF0000"/>
                </a:solidFill>
              </a:rPr>
              <a:t/>
            </a:r>
            <a:br>
              <a:rPr lang="ru-RU" sz="4000" b="1" i="1" dirty="0" smtClean="0">
                <a:solidFill>
                  <a:srgbClr val="FF0000"/>
                </a:solidFill>
              </a:rPr>
            </a:br>
            <a:r>
              <a:rPr lang="ru-RU" sz="4000" b="1" i="1" dirty="0" err="1" smtClean="0">
                <a:solidFill>
                  <a:srgbClr val="FF0000"/>
                </a:solidFill>
              </a:rPr>
              <a:t>Расчет</a:t>
            </a:r>
            <a:r>
              <a:rPr lang="ru-RU" sz="4000" b="1" i="1" dirty="0" smtClean="0">
                <a:solidFill>
                  <a:srgbClr val="FF0000"/>
                </a:solidFill>
              </a:rPr>
              <a:t> </a:t>
            </a:r>
            <a:r>
              <a:rPr lang="ru-RU" sz="4000" b="1" i="1" dirty="0">
                <a:solidFill>
                  <a:srgbClr val="FF0000"/>
                </a:solidFill>
              </a:rPr>
              <a:t>адаптационного потенциала</a:t>
            </a:r>
            <a:r>
              <a:rPr lang="ru-RU" sz="4000" b="1" i="1" dirty="0" smtClean="0">
                <a:solidFill>
                  <a:srgbClr val="FF0000"/>
                </a:solidFill>
              </a:rPr>
              <a:t>.</a:t>
            </a:r>
            <a:br>
              <a:rPr lang="ru-RU" sz="4000" b="1" i="1" dirty="0" smtClean="0">
                <a:solidFill>
                  <a:srgbClr val="FF0000"/>
                </a:solidFill>
              </a:rPr>
            </a:br>
            <a:r>
              <a:rPr lang="ru-RU" sz="4000" b="1" i="1" dirty="0">
                <a:solidFill>
                  <a:srgbClr val="FF0000"/>
                </a:solidFill>
              </a:rPr>
              <a:t/>
            </a:r>
            <a:br>
              <a:rPr lang="ru-RU" sz="4000" b="1" i="1" dirty="0">
                <a:solidFill>
                  <a:srgbClr val="FF0000"/>
                </a:solidFill>
              </a:rPr>
            </a:br>
            <a:r>
              <a:rPr lang="ru-RU" sz="3600" b="1" dirty="0" smtClean="0">
                <a:solidFill>
                  <a:schemeClr val="tx1">
                    <a:lumMod val="95000"/>
                    <a:lumOff val="5000"/>
                  </a:schemeClr>
                </a:solidFill>
              </a:rPr>
              <a:t>Цель : </a:t>
            </a:r>
            <a:r>
              <a:rPr lang="ru-RU" sz="3600" b="1" dirty="0" smtClean="0">
                <a:solidFill>
                  <a:srgbClr val="7030A0"/>
                </a:solidFill>
              </a:rPr>
              <a:t>Научиться  определять </a:t>
            </a:r>
            <a:r>
              <a:rPr lang="ru-RU" sz="3600" b="1" dirty="0">
                <a:solidFill>
                  <a:srgbClr val="7030A0"/>
                </a:solidFill>
              </a:rPr>
              <a:t>состояние индивидуальных параметров сердечнососудистой системы и анализировать возрастные особенности сердечнососудистой системы</a:t>
            </a:r>
            <a:r>
              <a:rPr lang="ru-RU" sz="3600" b="1" dirty="0" smtClean="0">
                <a:solidFill>
                  <a:srgbClr val="7030A0"/>
                </a:solidFill>
              </a:rPr>
              <a:t>.</a:t>
            </a:r>
            <a:br>
              <a:rPr lang="ru-RU" sz="3600" b="1" dirty="0" smtClean="0">
                <a:solidFill>
                  <a:srgbClr val="7030A0"/>
                </a:solidFill>
              </a:rPr>
            </a:br>
            <a:r>
              <a:rPr lang="ru-RU" sz="3600" b="1" dirty="0">
                <a:solidFill>
                  <a:srgbClr val="7030A0"/>
                </a:solidFill>
              </a:rPr>
              <a:t/>
            </a:r>
            <a:br>
              <a:rPr lang="ru-RU" sz="3600" b="1" dirty="0">
                <a:solidFill>
                  <a:srgbClr val="7030A0"/>
                </a:solidFill>
              </a:rPr>
            </a:br>
            <a:r>
              <a:rPr lang="ru-RU" sz="3600" b="1" dirty="0">
                <a:solidFill>
                  <a:schemeClr val="tx1">
                    <a:lumMod val="95000"/>
                    <a:lumOff val="5000"/>
                  </a:schemeClr>
                </a:solidFill>
              </a:rPr>
              <a:t>Оборудование и материалы: </a:t>
            </a:r>
            <a:r>
              <a:rPr lang="ru-RU" sz="3600" b="1" dirty="0">
                <a:solidFill>
                  <a:srgbClr val="7030A0"/>
                </a:solidFill>
              </a:rPr>
              <a:t>тонометр, секундомер, калькуляторы.</a:t>
            </a:r>
            <a:br>
              <a:rPr lang="ru-RU" sz="3600" b="1" dirty="0">
                <a:solidFill>
                  <a:srgbClr val="7030A0"/>
                </a:solidFill>
              </a:rPr>
            </a:br>
            <a:endParaRPr lang="ru-RU" sz="3600" b="1" dirty="0">
              <a:solidFill>
                <a:srgbClr val="7030A0"/>
              </a:solidFill>
            </a:endParaRPr>
          </a:p>
        </p:txBody>
      </p:sp>
    </p:spTree>
    <p:extLst>
      <p:ext uri="{BB962C8B-B14F-4D97-AF65-F5344CB8AC3E}">
        <p14:creationId xmlns:p14="http://schemas.microsoft.com/office/powerpoint/2010/main" val="111056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6115008"/>
          </a:xfrm>
        </p:spPr>
        <p:txBody>
          <a:bodyPr>
            <a:normAutofit/>
          </a:bodyPr>
          <a:lstStyle/>
          <a:p>
            <a:pPr marL="457200">
              <a:lnSpc>
                <a:spcPct val="115000"/>
              </a:lnSpc>
              <a:spcAft>
                <a:spcPts val="0"/>
              </a:spcAft>
            </a:pPr>
            <a:r>
              <a:rPr lang="ru-RU" sz="2400" b="1" dirty="0" smtClean="0">
                <a:solidFill>
                  <a:schemeClr val="tx1"/>
                </a:solidFill>
                <a:latin typeface="Times New Roman"/>
                <a:ea typeface="Calibri"/>
                <a:cs typeface="Times New Roman"/>
              </a:rPr>
              <a:t>Развитие </a:t>
            </a:r>
            <a:r>
              <a:rPr lang="ru-RU" sz="2400" b="1" dirty="0">
                <a:solidFill>
                  <a:schemeClr val="tx1"/>
                </a:solidFill>
                <a:latin typeface="Times New Roman"/>
                <a:ea typeface="Calibri"/>
                <a:cs typeface="Times New Roman"/>
              </a:rPr>
              <a:t>сердечнососудистой системы человека происходит с разной степенью интенсивности </a:t>
            </a:r>
            <a:r>
              <a:rPr lang="ru-RU" sz="2400" b="1" dirty="0" smtClean="0">
                <a:solidFill>
                  <a:schemeClr val="tx1"/>
                </a:solidFill>
                <a:latin typeface="Times New Roman"/>
                <a:ea typeface="Calibri"/>
                <a:cs typeface="Times New Roman"/>
              </a:rPr>
              <a:t>на </a:t>
            </a:r>
            <a:r>
              <a:rPr lang="ru-RU" sz="2400" b="1" dirty="0">
                <a:solidFill>
                  <a:schemeClr val="tx1"/>
                </a:solidFill>
                <a:latin typeface="Times New Roman"/>
                <a:ea typeface="Calibri"/>
                <a:cs typeface="Times New Roman"/>
              </a:rPr>
              <a:t>протяжении всего детства, вплоть до зрелого возраста. По мере роста и развития организма изменяются функциональные показатели системы кровообращения, такие, как артериальное давление, частота сердечных сокращений, систолический и минутный объёмы крови. Таким образом, каждому возрастному периоду соответствуют </a:t>
            </a:r>
            <a:r>
              <a:rPr lang="ru-RU" sz="2400" b="1" dirty="0" err="1">
                <a:solidFill>
                  <a:schemeClr val="tx1"/>
                </a:solidFill>
                <a:latin typeface="Times New Roman"/>
                <a:ea typeface="Calibri"/>
                <a:cs typeface="Times New Roman"/>
              </a:rPr>
              <a:t>определенные</a:t>
            </a:r>
            <a:r>
              <a:rPr lang="ru-RU" sz="2400" b="1" dirty="0">
                <a:solidFill>
                  <a:schemeClr val="tx1"/>
                </a:solidFill>
                <a:latin typeface="Times New Roman"/>
                <a:ea typeface="Calibri"/>
                <a:cs typeface="Times New Roman"/>
              </a:rPr>
              <a:t> параметры сердечнососудистой системы.</a:t>
            </a:r>
            <a:r>
              <a:rPr lang="ru-RU" sz="2400" b="1" dirty="0">
                <a:solidFill>
                  <a:schemeClr val="tx1"/>
                </a:solidFill>
                <a:latin typeface="Calibri"/>
                <a:ea typeface="Calibri"/>
                <a:cs typeface="Times New Roman"/>
              </a:rPr>
              <a:t/>
            </a:r>
            <a:br>
              <a:rPr lang="ru-RU" sz="2400" b="1" dirty="0">
                <a:solidFill>
                  <a:schemeClr val="tx1"/>
                </a:solidFill>
                <a:latin typeface="Calibri"/>
                <a:ea typeface="Calibri"/>
                <a:cs typeface="Times New Roman"/>
              </a:rPr>
            </a:br>
            <a:r>
              <a:rPr lang="ru-RU" sz="2400" b="1" dirty="0">
                <a:solidFill>
                  <a:schemeClr val="tx1"/>
                </a:solidFill>
                <a:latin typeface="Times New Roman"/>
                <a:ea typeface="Calibri"/>
                <a:cs typeface="Times New Roman"/>
              </a:rPr>
              <a:t> </a:t>
            </a:r>
            <a:r>
              <a:rPr lang="ru-RU" sz="2400" b="1" dirty="0">
                <a:solidFill>
                  <a:schemeClr val="tx1"/>
                </a:solidFill>
                <a:latin typeface="Calibri"/>
                <a:ea typeface="Calibri"/>
                <a:cs typeface="Times New Roman"/>
              </a:rPr>
              <a:t/>
            </a:r>
            <a:br>
              <a:rPr lang="ru-RU" sz="2400" b="1" dirty="0">
                <a:solidFill>
                  <a:schemeClr val="tx1"/>
                </a:solidFill>
                <a:latin typeface="Calibri"/>
                <a:ea typeface="Calibri"/>
                <a:cs typeface="Times New Roman"/>
              </a:rPr>
            </a:br>
            <a:endParaRPr lang="ru-RU" sz="2400" b="1" dirty="0">
              <a:solidFill>
                <a:schemeClr val="tx1"/>
              </a:solidFill>
              <a:effectLst/>
              <a:latin typeface="Calibri"/>
              <a:ea typeface="Calibri"/>
              <a:cs typeface="Times New Roman"/>
            </a:endParaRPr>
          </a:p>
        </p:txBody>
      </p:sp>
    </p:spTree>
    <p:extLst>
      <p:ext uri="{BB962C8B-B14F-4D97-AF65-F5344CB8AC3E}">
        <p14:creationId xmlns:p14="http://schemas.microsoft.com/office/powerpoint/2010/main" val="3564665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5898984"/>
          </a:xfrm>
        </p:spPr>
        <p:txBody>
          <a:bodyPr>
            <a:noAutofit/>
          </a:bodyPr>
          <a:lstStyle/>
          <a:p>
            <a:pPr lvl="0">
              <a:lnSpc>
                <a:spcPct val="115000"/>
              </a:lnSpc>
              <a:spcAft>
                <a:spcPts val="1000"/>
              </a:spcAft>
            </a:pPr>
            <a:r>
              <a:rPr lang="ru-RU" sz="2400" b="1" dirty="0">
                <a:solidFill>
                  <a:schemeClr val="bg2">
                    <a:lumMod val="10000"/>
                  </a:schemeClr>
                </a:solidFill>
                <a:latin typeface="Times New Roman"/>
                <a:ea typeface="Calibri"/>
                <a:cs typeface="Times New Roman"/>
              </a:rPr>
              <a:t>Частота сердечных сокращений, </a:t>
            </a:r>
            <a:r>
              <a:rPr lang="ru-RU" sz="2400" b="1" dirty="0" smtClean="0">
                <a:solidFill>
                  <a:schemeClr val="bg2">
                    <a:lumMod val="10000"/>
                  </a:schemeClr>
                </a:solidFill>
                <a:latin typeface="Times New Roman"/>
                <a:ea typeface="Calibri"/>
                <a:cs typeface="Times New Roman"/>
              </a:rPr>
              <a:t>определяется </a:t>
            </a:r>
            <a:r>
              <a:rPr lang="ru-RU" sz="2400" b="1" dirty="0">
                <a:solidFill>
                  <a:schemeClr val="bg2">
                    <a:lumMod val="10000"/>
                  </a:schemeClr>
                </a:solidFill>
                <a:latin typeface="Times New Roman"/>
                <a:ea typeface="Calibri"/>
                <a:cs typeface="Times New Roman"/>
              </a:rPr>
              <a:t>по пульсу. Подсчитывается число пульсовых колебаний на лучевой артерии за </a:t>
            </a:r>
            <a:r>
              <a:rPr lang="ru-RU" sz="2400" b="1" dirty="0" smtClean="0">
                <a:solidFill>
                  <a:schemeClr val="bg2">
                    <a:lumMod val="10000"/>
                  </a:schemeClr>
                </a:solidFill>
                <a:latin typeface="Times New Roman"/>
                <a:ea typeface="Calibri"/>
                <a:cs typeface="Times New Roman"/>
              </a:rPr>
              <a:t>10 </a:t>
            </a:r>
            <a:r>
              <a:rPr lang="ru-RU" sz="2400" b="1" dirty="0" err="1" smtClean="0">
                <a:solidFill>
                  <a:schemeClr val="bg2">
                    <a:lumMod val="10000"/>
                  </a:schemeClr>
                </a:solidFill>
                <a:latin typeface="Times New Roman"/>
                <a:ea typeface="Calibri"/>
                <a:cs typeface="Times New Roman"/>
              </a:rPr>
              <a:t>сек</a:t>
            </a:r>
            <a:r>
              <a:rPr lang="ru-RU" sz="2400" b="1" dirty="0" smtClean="0">
                <a:solidFill>
                  <a:schemeClr val="bg2">
                    <a:lumMod val="10000"/>
                  </a:schemeClr>
                </a:solidFill>
                <a:latin typeface="Times New Roman"/>
                <a:ea typeface="Calibri"/>
                <a:cs typeface="Times New Roman"/>
              </a:rPr>
              <a:t>, </a:t>
            </a:r>
            <a:r>
              <a:rPr lang="ru-RU" sz="2400" b="1" dirty="0">
                <a:solidFill>
                  <a:schemeClr val="bg2">
                    <a:lumMod val="10000"/>
                  </a:schemeClr>
                </a:solidFill>
                <a:latin typeface="Times New Roman"/>
                <a:ea typeface="Calibri"/>
                <a:cs typeface="Times New Roman"/>
              </a:rPr>
              <a:t>затем перемножается соответственно на 6 </a:t>
            </a:r>
            <a:r>
              <a:rPr lang="ru-RU" sz="2400" b="1" dirty="0" smtClean="0">
                <a:solidFill>
                  <a:schemeClr val="bg2">
                    <a:lumMod val="10000"/>
                  </a:schemeClr>
                </a:solidFill>
                <a:latin typeface="Times New Roman"/>
                <a:ea typeface="Calibri"/>
                <a:cs typeface="Times New Roman"/>
              </a:rPr>
              <a:t>и </a:t>
            </a:r>
            <a:r>
              <a:rPr lang="ru-RU" sz="2400" b="1" dirty="0">
                <a:solidFill>
                  <a:schemeClr val="bg2">
                    <a:lumMod val="10000"/>
                  </a:schemeClr>
                </a:solidFill>
                <a:latin typeface="Times New Roman"/>
                <a:ea typeface="Calibri"/>
                <a:cs typeface="Times New Roman"/>
              </a:rPr>
              <a:t>записывается в таблицу (ЧСС за минуту). </a:t>
            </a:r>
            <a:r>
              <a:rPr lang="ru-RU" sz="2400" b="1" dirty="0" smtClean="0">
                <a:solidFill>
                  <a:schemeClr val="bg2">
                    <a:lumMod val="10000"/>
                  </a:schemeClr>
                </a:solidFill>
                <a:latin typeface="Times New Roman"/>
                <a:ea typeface="Calibri"/>
                <a:cs typeface="Times New Roman"/>
              </a:rPr>
              <a:t/>
            </a:r>
            <a:br>
              <a:rPr lang="ru-RU" sz="2400" b="1" dirty="0" smtClean="0">
                <a:solidFill>
                  <a:schemeClr val="bg2">
                    <a:lumMod val="10000"/>
                  </a:schemeClr>
                </a:solidFill>
                <a:latin typeface="Times New Roman"/>
                <a:ea typeface="Calibri"/>
                <a:cs typeface="Times New Roman"/>
              </a:rPr>
            </a:br>
            <a:r>
              <a:rPr lang="ru-RU" sz="2400" b="1" dirty="0">
                <a:solidFill>
                  <a:schemeClr val="bg2">
                    <a:lumMod val="10000"/>
                  </a:schemeClr>
                </a:solidFill>
                <a:latin typeface="Times New Roman"/>
                <a:ea typeface="Calibri"/>
                <a:cs typeface="Times New Roman"/>
              </a:rPr>
              <a:t/>
            </a:r>
            <a:br>
              <a:rPr lang="ru-RU" sz="2400" b="1" dirty="0">
                <a:solidFill>
                  <a:schemeClr val="bg2">
                    <a:lumMod val="10000"/>
                  </a:schemeClr>
                </a:solidFill>
                <a:latin typeface="Times New Roman"/>
                <a:ea typeface="Calibri"/>
                <a:cs typeface="Times New Roman"/>
              </a:rPr>
            </a:br>
            <a:r>
              <a:rPr lang="ru-RU" sz="2400" b="1" dirty="0" smtClean="0">
                <a:solidFill>
                  <a:schemeClr val="bg2">
                    <a:lumMod val="10000"/>
                  </a:schemeClr>
                </a:solidFill>
                <a:latin typeface="Times New Roman"/>
                <a:ea typeface="Calibri"/>
                <a:cs typeface="Times New Roman"/>
              </a:rPr>
              <a:t/>
            </a:r>
            <a:br>
              <a:rPr lang="ru-RU" sz="2400" b="1" dirty="0" smtClean="0">
                <a:solidFill>
                  <a:schemeClr val="bg2">
                    <a:lumMod val="10000"/>
                  </a:schemeClr>
                </a:solidFill>
                <a:latin typeface="Times New Roman"/>
                <a:ea typeface="Calibri"/>
                <a:cs typeface="Times New Roman"/>
              </a:rPr>
            </a:br>
            <a:r>
              <a:rPr lang="ru-RU" sz="2400" b="1" dirty="0" smtClean="0">
                <a:solidFill>
                  <a:schemeClr val="bg2">
                    <a:lumMod val="10000"/>
                  </a:schemeClr>
                </a:solidFill>
                <a:latin typeface="Times New Roman"/>
                <a:ea typeface="Calibri"/>
                <a:cs typeface="Times New Roman"/>
              </a:rPr>
              <a:t>У </a:t>
            </a:r>
            <a:r>
              <a:rPr lang="ru-RU" sz="2400" b="1" dirty="0">
                <a:solidFill>
                  <a:schemeClr val="bg2">
                    <a:lumMod val="10000"/>
                  </a:schemeClr>
                </a:solidFill>
                <a:latin typeface="Times New Roman"/>
                <a:ea typeface="Calibri"/>
                <a:cs typeface="Times New Roman"/>
              </a:rPr>
              <a:t>взрослого человека, в состоянии физиологического покоя, колебания ЧСС составляют в норме 60 — 85 уд/мин. ЧСС меньше 60 уд/мин. ─ брадикардия. ЧСС больше 85 уд/мин. ─ тахикардия. Средний стандартный показатель: 74 ─76 уд ⁄мин. </a:t>
            </a:r>
            <a:r>
              <a:rPr lang="ru-RU" sz="2400" b="1" dirty="0">
                <a:solidFill>
                  <a:schemeClr val="bg2">
                    <a:lumMod val="10000"/>
                  </a:schemeClr>
                </a:solidFill>
                <a:latin typeface="Calibri"/>
                <a:ea typeface="Calibri"/>
                <a:cs typeface="Times New Roman"/>
              </a:rPr>
              <a:t/>
            </a:r>
            <a:br>
              <a:rPr lang="ru-RU" sz="2400" b="1" dirty="0">
                <a:solidFill>
                  <a:schemeClr val="bg2">
                    <a:lumMod val="10000"/>
                  </a:schemeClr>
                </a:solidFill>
                <a:latin typeface="Calibri"/>
                <a:ea typeface="Calibri"/>
                <a:cs typeface="Times New Roman"/>
              </a:rPr>
            </a:br>
            <a:endParaRPr lang="ru-RU" sz="2400" b="1" dirty="0">
              <a:solidFill>
                <a:schemeClr val="bg2">
                  <a:lumMod val="10000"/>
                </a:schemeClr>
              </a:solidFill>
            </a:endParaRPr>
          </a:p>
        </p:txBody>
      </p:sp>
    </p:spTree>
    <p:extLst>
      <p:ext uri="{BB962C8B-B14F-4D97-AF65-F5344CB8AC3E}">
        <p14:creationId xmlns:p14="http://schemas.microsoft.com/office/powerpoint/2010/main" val="3457713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6187016"/>
          </a:xfrm>
        </p:spPr>
        <p:txBody>
          <a:bodyPr>
            <a:normAutofit fontScale="90000"/>
          </a:bodyPr>
          <a:lstStyle/>
          <a:p>
            <a:pPr lvl="0">
              <a:lnSpc>
                <a:spcPct val="150000"/>
              </a:lnSpc>
              <a:spcAft>
                <a:spcPts val="0"/>
              </a:spcAft>
            </a:pPr>
            <a:r>
              <a:rPr lang="ru-RU" sz="2000" b="1" dirty="0">
                <a:solidFill>
                  <a:schemeClr val="bg2">
                    <a:lumMod val="10000"/>
                  </a:schemeClr>
                </a:solidFill>
                <a:latin typeface="Times New Roman"/>
                <a:ea typeface="Calibri"/>
                <a:cs typeface="Times New Roman"/>
              </a:rPr>
              <a:t>Систолическое давление (СД) ─ верхнее, максимальное АД, так как это давление систолы (сокращения) сердца. Величина систолического давления в состоянии физиологического покоя у взрослого человека составляет от 105 до 125 мм. рт. ст. Средний стандартный показатель: 120 мм рт. ст.</a:t>
            </a:r>
            <a:r>
              <a:rPr lang="ru-RU" sz="2000" b="1" dirty="0">
                <a:solidFill>
                  <a:schemeClr val="bg2">
                    <a:lumMod val="10000"/>
                  </a:schemeClr>
                </a:solidFill>
                <a:latin typeface="Calibri"/>
                <a:ea typeface="Calibri"/>
                <a:cs typeface="Times New Roman"/>
              </a:rPr>
              <a:t/>
            </a:r>
            <a:br>
              <a:rPr lang="ru-RU" sz="2000" b="1" dirty="0">
                <a:solidFill>
                  <a:schemeClr val="bg2">
                    <a:lumMod val="10000"/>
                  </a:schemeClr>
                </a:solidFill>
                <a:latin typeface="Calibri"/>
                <a:ea typeface="Calibri"/>
                <a:cs typeface="Times New Roman"/>
              </a:rPr>
            </a:br>
            <a:r>
              <a:rPr lang="ru-RU" sz="2000" b="1" dirty="0">
                <a:solidFill>
                  <a:schemeClr val="bg2">
                    <a:lumMod val="10000"/>
                  </a:schemeClr>
                </a:solidFill>
                <a:latin typeface="Times New Roman"/>
                <a:ea typeface="Calibri"/>
                <a:cs typeface="Times New Roman"/>
              </a:rPr>
              <a:t> </a:t>
            </a:r>
            <a:r>
              <a:rPr lang="ru-RU" sz="2000" b="1" dirty="0">
                <a:solidFill>
                  <a:schemeClr val="bg2">
                    <a:lumMod val="10000"/>
                  </a:schemeClr>
                </a:solidFill>
                <a:latin typeface="Calibri"/>
                <a:ea typeface="Calibri"/>
                <a:cs typeface="Times New Roman"/>
              </a:rPr>
              <a:t/>
            </a:r>
            <a:br>
              <a:rPr lang="ru-RU" sz="2000" b="1" dirty="0">
                <a:solidFill>
                  <a:schemeClr val="bg2">
                    <a:lumMod val="10000"/>
                  </a:schemeClr>
                </a:solidFill>
                <a:latin typeface="Calibri"/>
                <a:ea typeface="Calibri"/>
                <a:cs typeface="Times New Roman"/>
              </a:rPr>
            </a:br>
            <a:r>
              <a:rPr lang="ru-RU" sz="2000" b="1" dirty="0">
                <a:solidFill>
                  <a:schemeClr val="bg2">
                    <a:lumMod val="10000"/>
                  </a:schemeClr>
                </a:solidFill>
                <a:latin typeface="Times New Roman"/>
                <a:ea typeface="Calibri"/>
                <a:cs typeface="Times New Roman"/>
              </a:rPr>
              <a:t> </a:t>
            </a:r>
            <a:r>
              <a:rPr lang="ru-RU" sz="2000" b="1" dirty="0">
                <a:solidFill>
                  <a:schemeClr val="bg2">
                    <a:lumMod val="10000"/>
                  </a:schemeClr>
                </a:solidFill>
                <a:latin typeface="Calibri"/>
                <a:ea typeface="Calibri"/>
                <a:cs typeface="Times New Roman"/>
              </a:rPr>
              <a:t/>
            </a:r>
            <a:br>
              <a:rPr lang="ru-RU" sz="2000" b="1" dirty="0">
                <a:solidFill>
                  <a:schemeClr val="bg2">
                    <a:lumMod val="10000"/>
                  </a:schemeClr>
                </a:solidFill>
                <a:latin typeface="Calibri"/>
                <a:ea typeface="Calibri"/>
                <a:cs typeface="Times New Roman"/>
              </a:rPr>
            </a:br>
            <a:r>
              <a:rPr lang="ru-RU" sz="2000" b="1" dirty="0">
                <a:solidFill>
                  <a:schemeClr val="bg2">
                    <a:lumMod val="10000"/>
                  </a:schemeClr>
                </a:solidFill>
                <a:latin typeface="Times New Roman"/>
                <a:ea typeface="Calibri"/>
                <a:cs typeface="Times New Roman"/>
              </a:rPr>
              <a:t>Диастолическое давление (ДД) ─ минимальное АД, так как это давление в момент диастолы сердца. Величина диастолического давления в состоянии физиологического покоя в норме составляет от 60 до 80 мм. рт. ст. Средний стандартный показатель: 80 мм </a:t>
            </a:r>
            <a:r>
              <a:rPr lang="ru-RU" sz="2000" b="1" dirty="0" err="1">
                <a:solidFill>
                  <a:schemeClr val="bg2">
                    <a:lumMod val="10000"/>
                  </a:schemeClr>
                </a:solidFill>
                <a:latin typeface="Times New Roman"/>
                <a:ea typeface="Calibri"/>
                <a:cs typeface="Times New Roman"/>
              </a:rPr>
              <a:t>рт</a:t>
            </a:r>
            <a:r>
              <a:rPr lang="ru-RU" sz="2000" b="1" dirty="0">
                <a:solidFill>
                  <a:schemeClr val="bg2">
                    <a:lumMod val="10000"/>
                  </a:schemeClr>
                </a:solidFill>
                <a:latin typeface="Times New Roman"/>
                <a:ea typeface="Calibri"/>
                <a:cs typeface="Times New Roman"/>
              </a:rPr>
              <a:t> ст. </a:t>
            </a:r>
            <a:r>
              <a:rPr lang="ru-RU" sz="2000" b="1" dirty="0" smtClean="0">
                <a:solidFill>
                  <a:schemeClr val="bg2">
                    <a:lumMod val="10000"/>
                  </a:schemeClr>
                </a:solidFill>
                <a:latin typeface="Times New Roman"/>
                <a:ea typeface="Calibri"/>
                <a:cs typeface="Times New Roman"/>
              </a:rPr>
              <a:t/>
            </a:r>
            <a:br>
              <a:rPr lang="ru-RU" sz="2000" b="1" dirty="0" smtClean="0">
                <a:solidFill>
                  <a:schemeClr val="bg2">
                    <a:lumMod val="10000"/>
                  </a:schemeClr>
                </a:solidFill>
                <a:latin typeface="Times New Roman"/>
                <a:ea typeface="Calibri"/>
                <a:cs typeface="Times New Roman"/>
              </a:rPr>
            </a:br>
            <a:r>
              <a:rPr lang="ru-RU" sz="2000" b="1" dirty="0" smtClean="0">
                <a:solidFill>
                  <a:schemeClr val="bg2">
                    <a:lumMod val="10000"/>
                  </a:schemeClr>
                </a:solidFill>
                <a:latin typeface="Times New Roman"/>
                <a:ea typeface="Calibri"/>
                <a:cs typeface="Times New Roman"/>
              </a:rPr>
              <a:t>Повышение </a:t>
            </a:r>
            <a:r>
              <a:rPr lang="ru-RU" sz="2000" b="1" dirty="0">
                <a:solidFill>
                  <a:schemeClr val="bg2">
                    <a:lumMod val="10000"/>
                  </a:schemeClr>
                </a:solidFill>
                <a:latin typeface="Times New Roman"/>
                <a:ea typeface="Calibri"/>
                <a:cs typeface="Times New Roman"/>
              </a:rPr>
              <a:t>АД (систолического давления) в покое выше нормы называется гипертония, понижение АД в покое ниже нормы - гипотония.</a:t>
            </a:r>
            <a:r>
              <a:rPr lang="ru-RU" sz="2000" b="1" dirty="0">
                <a:solidFill>
                  <a:schemeClr val="bg2">
                    <a:lumMod val="10000"/>
                  </a:schemeClr>
                </a:solidFill>
                <a:latin typeface="Calibri"/>
                <a:ea typeface="Calibri"/>
                <a:cs typeface="Times New Roman"/>
              </a:rPr>
              <a:t/>
            </a:r>
            <a:br>
              <a:rPr lang="ru-RU" sz="2000" b="1" dirty="0">
                <a:solidFill>
                  <a:schemeClr val="bg2">
                    <a:lumMod val="10000"/>
                  </a:schemeClr>
                </a:solidFill>
                <a:latin typeface="Calibri"/>
                <a:ea typeface="Calibri"/>
                <a:cs typeface="Times New Roman"/>
              </a:rPr>
            </a:br>
            <a:r>
              <a:rPr lang="ru-RU" sz="2000" b="1" dirty="0">
                <a:solidFill>
                  <a:schemeClr val="bg2">
                    <a:lumMod val="10000"/>
                  </a:schemeClr>
                </a:solidFill>
                <a:latin typeface="Times New Roman"/>
                <a:ea typeface="Calibri"/>
                <a:cs typeface="Times New Roman"/>
              </a:rPr>
              <a:t> </a:t>
            </a:r>
            <a:r>
              <a:rPr lang="ru-RU" sz="2000" b="1" dirty="0">
                <a:solidFill>
                  <a:schemeClr val="bg2">
                    <a:lumMod val="10000"/>
                  </a:schemeClr>
                </a:solidFill>
                <a:latin typeface="Calibri"/>
                <a:ea typeface="Calibri"/>
                <a:cs typeface="Times New Roman"/>
              </a:rPr>
              <a:t/>
            </a:r>
            <a:br>
              <a:rPr lang="ru-RU" sz="2000" b="1" dirty="0">
                <a:solidFill>
                  <a:schemeClr val="bg2">
                    <a:lumMod val="10000"/>
                  </a:schemeClr>
                </a:solidFill>
                <a:latin typeface="Calibri"/>
                <a:ea typeface="Calibri"/>
                <a:cs typeface="Times New Roman"/>
              </a:rPr>
            </a:br>
            <a:endParaRPr lang="ru-RU" sz="2000" b="1" dirty="0">
              <a:solidFill>
                <a:schemeClr val="bg2">
                  <a:lumMod val="10000"/>
                </a:schemeClr>
              </a:solidFill>
            </a:endParaRPr>
          </a:p>
        </p:txBody>
      </p:sp>
    </p:spTree>
    <p:extLst>
      <p:ext uri="{BB962C8B-B14F-4D97-AF65-F5344CB8AC3E}">
        <p14:creationId xmlns:p14="http://schemas.microsoft.com/office/powerpoint/2010/main" val="1062751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5754968"/>
          </a:xfrm>
        </p:spPr>
        <p:txBody>
          <a:bodyPr>
            <a:noAutofit/>
          </a:bodyPr>
          <a:lstStyle/>
          <a:p>
            <a:pPr marL="457200">
              <a:lnSpc>
                <a:spcPct val="115000"/>
              </a:lnSpc>
              <a:spcAft>
                <a:spcPts val="0"/>
              </a:spcAft>
            </a:pPr>
            <a:r>
              <a:rPr lang="ru-RU" sz="2400" b="1" dirty="0" smtClean="0">
                <a:solidFill>
                  <a:srgbClr val="FF0000"/>
                </a:solidFill>
                <a:latin typeface="Times New Roman"/>
                <a:ea typeface="Calibri"/>
                <a:cs typeface="Times New Roman"/>
              </a:rPr>
              <a:t>Пульсовое давление </a:t>
            </a:r>
            <a:r>
              <a:rPr lang="ru-RU" sz="2400" b="1" dirty="0" smtClean="0">
                <a:solidFill>
                  <a:schemeClr val="tx1">
                    <a:lumMod val="95000"/>
                    <a:lumOff val="5000"/>
                  </a:schemeClr>
                </a:solidFill>
                <a:latin typeface="Times New Roman"/>
                <a:ea typeface="Calibri"/>
                <a:cs typeface="Times New Roman"/>
              </a:rPr>
              <a:t>─ </a:t>
            </a:r>
            <a:r>
              <a:rPr lang="ru-RU" sz="2400" b="1" dirty="0">
                <a:solidFill>
                  <a:schemeClr val="tx1">
                    <a:lumMod val="95000"/>
                    <a:lumOff val="5000"/>
                  </a:schemeClr>
                </a:solidFill>
                <a:latin typeface="Times New Roman"/>
                <a:ea typeface="Calibri"/>
                <a:cs typeface="Times New Roman"/>
              </a:rPr>
              <a:t>разница между систолическим и диастолическим давлением (ПД) (измеряется в мм рт. ст.). </a:t>
            </a:r>
            <a:r>
              <a:rPr lang="ru-RU" sz="2400" b="1" dirty="0" smtClean="0">
                <a:solidFill>
                  <a:schemeClr val="tx1">
                    <a:lumMod val="95000"/>
                    <a:lumOff val="5000"/>
                  </a:schemeClr>
                </a:solidFill>
                <a:latin typeface="Times New Roman"/>
                <a:ea typeface="Calibri"/>
                <a:cs typeface="Times New Roman"/>
              </a:rPr>
              <a:t/>
            </a:r>
            <a:br>
              <a:rPr lang="ru-RU" sz="2400" b="1" dirty="0" smtClean="0">
                <a:solidFill>
                  <a:schemeClr val="tx1">
                    <a:lumMod val="95000"/>
                    <a:lumOff val="5000"/>
                  </a:schemeClr>
                </a:solidFill>
                <a:latin typeface="Times New Roman"/>
                <a:ea typeface="Calibri"/>
                <a:cs typeface="Times New Roman"/>
              </a:rPr>
            </a:br>
            <a:r>
              <a:rPr lang="ru-RU" sz="2400" b="1" dirty="0">
                <a:solidFill>
                  <a:schemeClr val="tx1">
                    <a:lumMod val="95000"/>
                    <a:lumOff val="5000"/>
                  </a:schemeClr>
                </a:solidFill>
                <a:latin typeface="Calibri"/>
                <a:ea typeface="Calibri"/>
                <a:cs typeface="Times New Roman"/>
              </a:rPr>
              <a:t/>
            </a:r>
            <a:br>
              <a:rPr lang="ru-RU" sz="2400" b="1" dirty="0">
                <a:solidFill>
                  <a:schemeClr val="tx1">
                    <a:lumMod val="95000"/>
                    <a:lumOff val="5000"/>
                  </a:schemeClr>
                </a:solidFill>
                <a:latin typeface="Calibri"/>
                <a:ea typeface="Calibri"/>
                <a:cs typeface="Times New Roman"/>
              </a:rPr>
            </a:br>
            <a:r>
              <a:rPr lang="ru-RU" sz="2400" b="1" dirty="0">
                <a:solidFill>
                  <a:schemeClr val="tx1">
                    <a:lumMod val="95000"/>
                    <a:lumOff val="5000"/>
                  </a:schemeClr>
                </a:solidFill>
                <a:latin typeface="Times New Roman"/>
                <a:ea typeface="Calibri"/>
                <a:cs typeface="Times New Roman"/>
              </a:rPr>
              <a:t>ПД = СД ─ </a:t>
            </a:r>
            <a:r>
              <a:rPr lang="ru-RU" sz="2400" b="1" dirty="0" smtClean="0">
                <a:solidFill>
                  <a:schemeClr val="tx1">
                    <a:lumMod val="95000"/>
                    <a:lumOff val="5000"/>
                  </a:schemeClr>
                </a:solidFill>
                <a:latin typeface="Times New Roman"/>
                <a:ea typeface="Calibri"/>
                <a:cs typeface="Times New Roman"/>
              </a:rPr>
              <a:t>ДД</a:t>
            </a:r>
            <a:br>
              <a:rPr lang="ru-RU" sz="2400" b="1" dirty="0" smtClean="0">
                <a:solidFill>
                  <a:schemeClr val="tx1">
                    <a:lumMod val="95000"/>
                    <a:lumOff val="5000"/>
                  </a:schemeClr>
                </a:solidFill>
                <a:latin typeface="Times New Roman"/>
                <a:ea typeface="Calibri"/>
                <a:cs typeface="Times New Roman"/>
              </a:rPr>
            </a:br>
            <a:r>
              <a:rPr lang="ru-RU" sz="2400" b="1" dirty="0">
                <a:solidFill>
                  <a:schemeClr val="tx1">
                    <a:lumMod val="95000"/>
                    <a:lumOff val="5000"/>
                  </a:schemeClr>
                </a:solidFill>
                <a:latin typeface="Calibri"/>
                <a:ea typeface="Calibri"/>
                <a:cs typeface="Times New Roman"/>
              </a:rPr>
              <a:t/>
            </a:r>
            <a:br>
              <a:rPr lang="ru-RU" sz="2400" b="1" dirty="0">
                <a:solidFill>
                  <a:schemeClr val="tx1">
                    <a:lumMod val="95000"/>
                    <a:lumOff val="5000"/>
                  </a:schemeClr>
                </a:solidFill>
                <a:latin typeface="Calibri"/>
                <a:ea typeface="Calibri"/>
                <a:cs typeface="Times New Roman"/>
              </a:rPr>
            </a:br>
            <a:r>
              <a:rPr lang="ru-RU" sz="2400" b="1" dirty="0">
                <a:solidFill>
                  <a:schemeClr val="tx1">
                    <a:lumMod val="95000"/>
                    <a:lumOff val="5000"/>
                  </a:schemeClr>
                </a:solidFill>
                <a:latin typeface="Times New Roman"/>
                <a:ea typeface="Calibri"/>
                <a:cs typeface="Times New Roman"/>
              </a:rPr>
              <a:t>У взрослого человека в состоянии физиологического покоя в норме пульсовое давление составляет от 35 до 45 мм рт. ст. Средний стандартный показатель ─ 40 мм. рт. ст.</a:t>
            </a:r>
            <a:r>
              <a:rPr lang="ru-RU" sz="2400" b="1" dirty="0">
                <a:solidFill>
                  <a:schemeClr val="tx1">
                    <a:lumMod val="95000"/>
                    <a:lumOff val="5000"/>
                  </a:schemeClr>
                </a:solidFill>
                <a:latin typeface="Calibri"/>
                <a:ea typeface="Calibri"/>
                <a:cs typeface="Times New Roman"/>
              </a:rPr>
              <a:t/>
            </a:r>
            <a:br>
              <a:rPr lang="ru-RU" sz="2400" b="1" dirty="0">
                <a:solidFill>
                  <a:schemeClr val="tx1">
                    <a:lumMod val="95000"/>
                    <a:lumOff val="5000"/>
                  </a:schemeClr>
                </a:solidFill>
                <a:latin typeface="Calibri"/>
                <a:ea typeface="Calibri"/>
                <a:cs typeface="Times New Roman"/>
              </a:rPr>
            </a:br>
            <a:r>
              <a:rPr lang="ru-RU" sz="2400" b="1" dirty="0">
                <a:solidFill>
                  <a:schemeClr val="tx1">
                    <a:lumMod val="95000"/>
                    <a:lumOff val="5000"/>
                  </a:schemeClr>
                </a:solidFill>
                <a:latin typeface="Calibri"/>
                <a:ea typeface="Calibri"/>
                <a:cs typeface="Times New Roman"/>
              </a:rPr>
              <a:t/>
            </a:r>
            <a:br>
              <a:rPr lang="ru-RU" sz="2400" b="1" dirty="0">
                <a:solidFill>
                  <a:schemeClr val="tx1">
                    <a:lumMod val="95000"/>
                    <a:lumOff val="5000"/>
                  </a:schemeClr>
                </a:solidFill>
                <a:latin typeface="Calibri"/>
                <a:ea typeface="Calibri"/>
                <a:cs typeface="Times New Roman"/>
              </a:rPr>
            </a:br>
            <a:endParaRPr lang="ru-RU" sz="2400" b="1" dirty="0">
              <a:solidFill>
                <a:schemeClr val="tx1">
                  <a:lumMod val="95000"/>
                  <a:lumOff val="5000"/>
                </a:schemeClr>
              </a:solidFill>
            </a:endParaRPr>
          </a:p>
        </p:txBody>
      </p:sp>
    </p:spTree>
    <p:extLst>
      <p:ext uri="{BB962C8B-B14F-4D97-AF65-F5344CB8AC3E}">
        <p14:creationId xmlns:p14="http://schemas.microsoft.com/office/powerpoint/2010/main" val="394990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6187016"/>
          </a:xfrm>
        </p:spPr>
        <p:txBody>
          <a:bodyPr>
            <a:normAutofit/>
          </a:bodyPr>
          <a:lstStyle/>
          <a:p>
            <a:pPr lvl="0">
              <a:lnSpc>
                <a:spcPct val="115000"/>
              </a:lnSpc>
              <a:spcAft>
                <a:spcPts val="0"/>
              </a:spcAft>
            </a:pPr>
            <a:r>
              <a:rPr lang="ru-RU" sz="2400" b="1" dirty="0">
                <a:solidFill>
                  <a:srgbClr val="FF0000"/>
                </a:solidFill>
                <a:latin typeface="Times New Roman"/>
                <a:ea typeface="Calibri"/>
                <a:cs typeface="Times New Roman"/>
              </a:rPr>
              <a:t>Систолический или ударный объём крови (СО) </a:t>
            </a:r>
            <a:r>
              <a:rPr lang="ru-RU" sz="2400" b="1" dirty="0">
                <a:solidFill>
                  <a:schemeClr val="bg2">
                    <a:lumMod val="10000"/>
                  </a:schemeClr>
                </a:solidFill>
                <a:latin typeface="Times New Roman"/>
                <a:ea typeface="Calibri"/>
                <a:cs typeface="Times New Roman"/>
              </a:rPr>
              <a:t>─ это количество крови, выбрасываемое при каждом сокращении сердца. Систолический объём характеризует силу и эффективность сердечных сокращений. В состоянии физиологического покоя у взрослого человека СО от 40 до 75 мл. крови. </a:t>
            </a:r>
            <a:r>
              <a:rPr lang="ru-RU" sz="2400" b="1" dirty="0" smtClean="0">
                <a:solidFill>
                  <a:schemeClr val="bg2">
                    <a:lumMod val="10000"/>
                  </a:schemeClr>
                </a:solidFill>
                <a:latin typeface="Times New Roman"/>
                <a:ea typeface="Calibri"/>
                <a:cs typeface="Times New Roman"/>
              </a:rPr>
              <a:t/>
            </a:r>
            <a:br>
              <a:rPr lang="ru-RU" sz="2400" b="1" dirty="0" smtClean="0">
                <a:solidFill>
                  <a:schemeClr val="bg2">
                    <a:lumMod val="10000"/>
                  </a:schemeClr>
                </a:solidFill>
                <a:latin typeface="Times New Roman"/>
                <a:ea typeface="Calibri"/>
                <a:cs typeface="Times New Roman"/>
              </a:rPr>
            </a:br>
            <a:r>
              <a:rPr lang="ru-RU" sz="2400" b="1" dirty="0" smtClean="0">
                <a:solidFill>
                  <a:schemeClr val="bg2">
                    <a:lumMod val="10000"/>
                  </a:schemeClr>
                </a:solidFill>
                <a:latin typeface="Times New Roman"/>
                <a:ea typeface="Calibri"/>
                <a:cs typeface="Times New Roman"/>
              </a:rPr>
              <a:t>СО </a:t>
            </a:r>
            <a:r>
              <a:rPr lang="ru-RU" sz="2400" b="1" dirty="0">
                <a:solidFill>
                  <a:schemeClr val="bg2">
                    <a:lumMod val="10000"/>
                  </a:schemeClr>
                </a:solidFill>
                <a:latin typeface="Times New Roman"/>
                <a:ea typeface="Calibri"/>
                <a:cs typeface="Times New Roman"/>
              </a:rPr>
              <a:t>определяется косвенным </a:t>
            </a:r>
            <a:r>
              <a:rPr lang="ru-RU" sz="2400" b="1" dirty="0" err="1">
                <a:solidFill>
                  <a:schemeClr val="bg2">
                    <a:lumMod val="10000"/>
                  </a:schemeClr>
                </a:solidFill>
                <a:latin typeface="Times New Roman"/>
                <a:ea typeface="Calibri"/>
                <a:cs typeface="Times New Roman"/>
              </a:rPr>
              <a:t>путем</a:t>
            </a:r>
            <a:r>
              <a:rPr lang="ru-RU" sz="2400" b="1" dirty="0">
                <a:solidFill>
                  <a:schemeClr val="bg2">
                    <a:lumMod val="10000"/>
                  </a:schemeClr>
                </a:solidFill>
                <a:latin typeface="Times New Roman"/>
                <a:ea typeface="Calibri"/>
                <a:cs typeface="Times New Roman"/>
              </a:rPr>
              <a:t> по формуле: для взрослых ─ формула </a:t>
            </a:r>
            <a:r>
              <a:rPr lang="ru-RU" sz="2400" b="1" dirty="0" err="1">
                <a:solidFill>
                  <a:schemeClr val="bg2">
                    <a:lumMod val="10000"/>
                  </a:schemeClr>
                </a:solidFill>
                <a:latin typeface="Times New Roman"/>
                <a:ea typeface="Calibri"/>
                <a:cs typeface="Times New Roman"/>
              </a:rPr>
              <a:t>Старра</a:t>
            </a:r>
            <a:r>
              <a:rPr lang="ru-RU" sz="2400" b="1" dirty="0">
                <a:solidFill>
                  <a:schemeClr val="bg2">
                    <a:lumMod val="10000"/>
                  </a:schemeClr>
                </a:solidFill>
                <a:latin typeface="Times New Roman"/>
                <a:ea typeface="Calibri"/>
                <a:cs typeface="Times New Roman"/>
              </a:rPr>
              <a:t>: </a:t>
            </a:r>
            <a:r>
              <a:rPr lang="ru-RU" sz="2400" b="1" dirty="0">
                <a:solidFill>
                  <a:schemeClr val="bg2">
                    <a:lumMod val="10000"/>
                  </a:schemeClr>
                </a:solidFill>
                <a:latin typeface="Calibri"/>
                <a:ea typeface="Calibri"/>
                <a:cs typeface="Times New Roman"/>
              </a:rPr>
              <a:t/>
            </a:r>
            <a:br>
              <a:rPr lang="ru-RU" sz="2400" b="1" dirty="0">
                <a:solidFill>
                  <a:schemeClr val="bg2">
                    <a:lumMod val="10000"/>
                  </a:schemeClr>
                </a:solidFill>
                <a:latin typeface="Calibri"/>
                <a:ea typeface="Calibri"/>
                <a:cs typeface="Times New Roman"/>
              </a:rPr>
            </a:br>
            <a:r>
              <a:rPr lang="ru-RU" sz="2400" b="1" dirty="0">
                <a:solidFill>
                  <a:srgbClr val="FF0000"/>
                </a:solidFill>
                <a:latin typeface="Times New Roman"/>
                <a:ea typeface="Calibri"/>
                <a:cs typeface="Times New Roman"/>
              </a:rPr>
              <a:t> </a:t>
            </a:r>
            <a:r>
              <a:rPr lang="ru-RU" sz="2800" b="1" dirty="0">
                <a:solidFill>
                  <a:srgbClr val="FF0000"/>
                </a:solidFill>
                <a:latin typeface="Times New Roman"/>
                <a:ea typeface="Calibri"/>
                <a:cs typeface="Times New Roman"/>
              </a:rPr>
              <a:t>СО = 101 + 0,5 ПД - 0,6 ДД - 0,6 А</a:t>
            </a:r>
            <a:r>
              <a:rPr lang="ru-RU" sz="2400" b="1" dirty="0">
                <a:solidFill>
                  <a:srgbClr val="FF0000"/>
                </a:solidFill>
                <a:latin typeface="Calibri"/>
                <a:ea typeface="Calibri"/>
                <a:cs typeface="Times New Roman"/>
              </a:rPr>
              <a:t/>
            </a:r>
            <a:br>
              <a:rPr lang="ru-RU" sz="2400" b="1" dirty="0">
                <a:solidFill>
                  <a:srgbClr val="FF0000"/>
                </a:solidFill>
                <a:latin typeface="Calibri"/>
                <a:ea typeface="Calibri"/>
                <a:cs typeface="Times New Roman"/>
              </a:rPr>
            </a:br>
            <a:r>
              <a:rPr lang="ru-RU" sz="2400" b="1" dirty="0" smtClean="0">
                <a:solidFill>
                  <a:schemeClr val="bg2">
                    <a:lumMod val="10000"/>
                  </a:schemeClr>
                </a:solidFill>
                <a:latin typeface="Calibri"/>
                <a:ea typeface="Calibri"/>
                <a:cs typeface="Times New Roman"/>
              </a:rPr>
              <a:t/>
            </a:r>
            <a:br>
              <a:rPr lang="ru-RU" sz="2400" b="1" dirty="0" smtClean="0">
                <a:solidFill>
                  <a:schemeClr val="bg2">
                    <a:lumMod val="10000"/>
                  </a:schemeClr>
                </a:solidFill>
                <a:latin typeface="Calibri"/>
                <a:ea typeface="Calibri"/>
                <a:cs typeface="Times New Roman"/>
              </a:rPr>
            </a:br>
            <a:r>
              <a:rPr lang="ru-RU" sz="2400" b="1" dirty="0" smtClean="0">
                <a:solidFill>
                  <a:schemeClr val="bg2">
                    <a:lumMod val="10000"/>
                  </a:schemeClr>
                </a:solidFill>
                <a:latin typeface="Times New Roman"/>
                <a:ea typeface="Calibri"/>
                <a:cs typeface="Times New Roman"/>
              </a:rPr>
              <a:t>Примечание</a:t>
            </a:r>
            <a:r>
              <a:rPr lang="ru-RU" sz="2400" b="1" dirty="0">
                <a:solidFill>
                  <a:schemeClr val="bg2">
                    <a:lumMod val="10000"/>
                  </a:schemeClr>
                </a:solidFill>
                <a:latin typeface="Times New Roman"/>
                <a:ea typeface="Calibri"/>
                <a:cs typeface="Times New Roman"/>
              </a:rPr>
              <a:t>: ПД ─ пульсовое давление; СД ─ систолическое давление; ДД ─ диастолическое давление; А ─ возраст в годах.</a:t>
            </a:r>
            <a:r>
              <a:rPr lang="ru-RU" sz="2400" b="1" dirty="0">
                <a:solidFill>
                  <a:schemeClr val="bg2">
                    <a:lumMod val="10000"/>
                  </a:schemeClr>
                </a:solidFill>
                <a:latin typeface="Calibri"/>
                <a:ea typeface="Calibri"/>
                <a:cs typeface="Times New Roman"/>
              </a:rPr>
              <a:t/>
            </a:r>
            <a:br>
              <a:rPr lang="ru-RU" sz="2400" b="1" dirty="0">
                <a:solidFill>
                  <a:schemeClr val="bg2">
                    <a:lumMod val="10000"/>
                  </a:schemeClr>
                </a:solidFill>
                <a:latin typeface="Calibri"/>
                <a:ea typeface="Calibri"/>
                <a:cs typeface="Times New Roman"/>
              </a:rPr>
            </a:br>
            <a:endParaRPr lang="ru-RU" sz="2400" b="1" dirty="0">
              <a:solidFill>
                <a:schemeClr val="bg2">
                  <a:lumMod val="10000"/>
                </a:schemeClr>
              </a:solidFill>
            </a:endParaRPr>
          </a:p>
        </p:txBody>
      </p:sp>
    </p:spTree>
    <p:extLst>
      <p:ext uri="{BB962C8B-B14F-4D97-AF65-F5344CB8AC3E}">
        <p14:creationId xmlns:p14="http://schemas.microsoft.com/office/powerpoint/2010/main" val="3377650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6115008"/>
          </a:xfrm>
        </p:spPr>
        <p:txBody>
          <a:bodyPr>
            <a:normAutofit/>
          </a:bodyPr>
          <a:lstStyle/>
          <a:p>
            <a:pPr marL="457200">
              <a:lnSpc>
                <a:spcPct val="115000"/>
              </a:lnSpc>
              <a:spcAft>
                <a:spcPts val="0"/>
              </a:spcAft>
            </a:pPr>
            <a:r>
              <a:rPr lang="ru-RU" sz="3100" b="1" dirty="0" smtClean="0">
                <a:solidFill>
                  <a:srgbClr val="FF0000"/>
                </a:solidFill>
                <a:latin typeface="Times New Roman"/>
                <a:ea typeface="Calibri"/>
                <a:cs typeface="Times New Roman"/>
              </a:rPr>
              <a:t>Минутный объём крови (МОК) </a:t>
            </a:r>
            <a:r>
              <a:rPr lang="ru-RU" sz="3100" b="1" dirty="0" smtClean="0">
                <a:solidFill>
                  <a:schemeClr val="tx2">
                    <a:lumMod val="50000"/>
                  </a:schemeClr>
                </a:solidFill>
                <a:latin typeface="Times New Roman"/>
                <a:ea typeface="Calibri"/>
                <a:cs typeface="Times New Roman"/>
              </a:rPr>
              <a:t>─ количество крови, проходящее через сердце за одну минуту. В состоянии физиологического покоя у взрослого человека МОК составляет от 3 до 6 л/мин. </a:t>
            </a:r>
            <a:r>
              <a:rPr lang="ru-RU" sz="3100" b="1" dirty="0" smtClean="0">
                <a:solidFill>
                  <a:schemeClr val="tx2">
                    <a:lumMod val="50000"/>
                  </a:schemeClr>
                </a:solidFill>
                <a:latin typeface="Calibri"/>
                <a:ea typeface="Calibri"/>
                <a:cs typeface="Times New Roman"/>
              </a:rPr>
              <a:t/>
            </a:r>
            <a:br>
              <a:rPr lang="ru-RU" sz="3100" b="1" dirty="0" smtClean="0">
                <a:solidFill>
                  <a:schemeClr val="tx2">
                    <a:lumMod val="50000"/>
                  </a:schemeClr>
                </a:solidFill>
                <a:latin typeface="Calibri"/>
                <a:ea typeface="Calibri"/>
                <a:cs typeface="Times New Roman"/>
              </a:rPr>
            </a:br>
            <a:r>
              <a:rPr lang="ru-RU" sz="3100" b="1" dirty="0" smtClean="0">
                <a:solidFill>
                  <a:schemeClr val="tx2">
                    <a:lumMod val="50000"/>
                  </a:schemeClr>
                </a:solidFill>
                <a:latin typeface="Times New Roman"/>
                <a:ea typeface="Calibri"/>
                <a:cs typeface="Times New Roman"/>
              </a:rPr>
              <a:t>МОК определяется по формуле:   </a:t>
            </a:r>
            <a:br>
              <a:rPr lang="ru-RU" sz="3100" b="1" dirty="0" smtClean="0">
                <a:solidFill>
                  <a:schemeClr val="tx2">
                    <a:lumMod val="50000"/>
                  </a:schemeClr>
                </a:solidFill>
                <a:latin typeface="Times New Roman"/>
                <a:ea typeface="Calibri"/>
                <a:cs typeface="Times New Roman"/>
              </a:rPr>
            </a:br>
            <a:r>
              <a:rPr lang="ru-RU" sz="3100" b="1" dirty="0" smtClean="0">
                <a:solidFill>
                  <a:srgbClr val="FF0000"/>
                </a:solidFill>
                <a:latin typeface="Times New Roman"/>
                <a:ea typeface="Calibri"/>
                <a:cs typeface="Times New Roman"/>
              </a:rPr>
              <a:t>МОК= ЧСС х СО. </a:t>
            </a:r>
            <a:r>
              <a:rPr lang="ru-RU" sz="3100" b="1" dirty="0" smtClean="0">
                <a:solidFill>
                  <a:schemeClr val="tx2">
                    <a:lumMod val="50000"/>
                  </a:schemeClr>
                </a:solidFill>
                <a:latin typeface="Times New Roman"/>
                <a:ea typeface="Calibri"/>
                <a:cs typeface="Times New Roman"/>
              </a:rPr>
              <a:t/>
            </a:r>
            <a:br>
              <a:rPr lang="ru-RU" sz="3100" b="1" dirty="0" smtClean="0">
                <a:solidFill>
                  <a:schemeClr val="tx2">
                    <a:lumMod val="50000"/>
                  </a:schemeClr>
                </a:solidFill>
                <a:latin typeface="Times New Roman"/>
                <a:ea typeface="Calibri"/>
                <a:cs typeface="Times New Roman"/>
              </a:rPr>
            </a:br>
            <a:r>
              <a:rPr lang="ru-RU" sz="3100" b="1" dirty="0" smtClean="0">
                <a:solidFill>
                  <a:schemeClr val="tx2">
                    <a:lumMod val="50000"/>
                  </a:schemeClr>
                </a:solidFill>
                <a:latin typeface="Times New Roman"/>
                <a:ea typeface="Calibri"/>
                <a:cs typeface="Times New Roman"/>
              </a:rPr>
              <a:t>Прежде, чем подставлять показатель СО (систолический объем) в формулу, его необходимо перевести из мл в л.</a:t>
            </a:r>
            <a:r>
              <a:rPr lang="ru-RU" sz="3100" b="1" dirty="0" smtClean="0">
                <a:solidFill>
                  <a:schemeClr val="tx2">
                    <a:lumMod val="50000"/>
                  </a:schemeClr>
                </a:solidFill>
                <a:latin typeface="Calibri"/>
                <a:ea typeface="Calibri"/>
                <a:cs typeface="Times New Roman"/>
              </a:rPr>
              <a:t/>
            </a:r>
            <a:br>
              <a:rPr lang="ru-RU" sz="3100" b="1" dirty="0" smtClean="0">
                <a:solidFill>
                  <a:schemeClr val="tx2">
                    <a:lumMod val="50000"/>
                  </a:schemeClr>
                </a:solidFill>
                <a:latin typeface="Calibri"/>
                <a:ea typeface="Calibri"/>
                <a:cs typeface="Times New Roman"/>
              </a:rPr>
            </a:br>
            <a:endParaRPr lang="ru-RU" sz="3100" b="1" dirty="0">
              <a:solidFill>
                <a:schemeClr val="tx2">
                  <a:lumMod val="50000"/>
                </a:schemeClr>
              </a:solidFill>
            </a:endParaRPr>
          </a:p>
        </p:txBody>
      </p:sp>
    </p:spTree>
    <p:extLst>
      <p:ext uri="{BB962C8B-B14F-4D97-AF65-F5344CB8AC3E}">
        <p14:creationId xmlns:p14="http://schemas.microsoft.com/office/powerpoint/2010/main" val="546312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6187016"/>
          </a:xfrm>
        </p:spPr>
        <p:txBody>
          <a:bodyPr>
            <a:noAutofit/>
          </a:bodyPr>
          <a:lstStyle/>
          <a:p>
            <a:pPr marL="457200">
              <a:lnSpc>
                <a:spcPct val="115000"/>
              </a:lnSpc>
              <a:spcAft>
                <a:spcPts val="0"/>
              </a:spcAft>
            </a:pPr>
            <a:r>
              <a:rPr lang="ru-RU" sz="3200" b="1" dirty="0">
                <a:solidFill>
                  <a:srgbClr val="FF0000"/>
                </a:solidFill>
                <a:latin typeface="Times New Roman" pitchFamily="18" charset="0"/>
                <a:ea typeface="Calibri"/>
                <a:cs typeface="Times New Roman" pitchFamily="18" charset="0"/>
              </a:rPr>
              <a:t>Адаптационный потенциал (АП).</a:t>
            </a:r>
            <a:br>
              <a:rPr lang="ru-RU" sz="3200" b="1" dirty="0">
                <a:solidFill>
                  <a:srgbClr val="FF0000"/>
                </a:solidFill>
                <a:latin typeface="Times New Roman" pitchFamily="18" charset="0"/>
                <a:ea typeface="Calibri"/>
                <a:cs typeface="Times New Roman" pitchFamily="18" charset="0"/>
              </a:rPr>
            </a:br>
            <a:r>
              <a:rPr lang="ru-RU" sz="2400" b="1" dirty="0">
                <a:solidFill>
                  <a:schemeClr val="tx1">
                    <a:lumMod val="95000"/>
                    <a:lumOff val="5000"/>
                  </a:schemeClr>
                </a:solidFill>
                <a:latin typeface="Times New Roman" pitchFamily="18" charset="0"/>
                <a:ea typeface="Calibri"/>
                <a:cs typeface="Times New Roman" pitchFamily="18" charset="0"/>
              </a:rPr>
              <a:t>В соответствии с концепцией сердечнососудистой системы как индикатора адаптационных возможностей организма уровень </a:t>
            </a:r>
            <a:r>
              <a:rPr lang="ru-RU" sz="2400" b="1" dirty="0" err="1">
                <a:solidFill>
                  <a:schemeClr val="tx1">
                    <a:lumMod val="95000"/>
                    <a:lumOff val="5000"/>
                  </a:schemeClr>
                </a:solidFill>
                <a:latin typeface="Times New Roman" pitchFamily="18" charset="0"/>
                <a:ea typeface="Calibri"/>
                <a:cs typeface="Times New Roman" pitchFamily="18" charset="0"/>
              </a:rPr>
              <a:t>ее</a:t>
            </a:r>
            <a:r>
              <a:rPr lang="ru-RU" sz="2400" b="1" dirty="0">
                <a:solidFill>
                  <a:schemeClr val="tx1">
                    <a:lumMod val="95000"/>
                    <a:lumOff val="5000"/>
                  </a:schemeClr>
                </a:solidFill>
                <a:latin typeface="Times New Roman" pitchFamily="18" charset="0"/>
                <a:ea typeface="Calibri"/>
                <a:cs typeface="Times New Roman" pitchFamily="18" charset="0"/>
              </a:rPr>
              <a:t> функционирования можно рассматривать как ведущий показатель, отражающий равновесие организма со средой. Уровень функционирования системы кровообращения является регулируемой величиной, постоянство которой поддерживается механизмами регуляции, </a:t>
            </a:r>
            <a:r>
              <a:rPr lang="ru-RU" sz="2400" b="1" dirty="0" err="1">
                <a:solidFill>
                  <a:schemeClr val="tx1">
                    <a:lumMod val="95000"/>
                    <a:lumOff val="5000"/>
                  </a:schemeClr>
                </a:solidFill>
                <a:latin typeface="Times New Roman" pitchFamily="18" charset="0"/>
                <a:ea typeface="Calibri"/>
                <a:cs typeface="Times New Roman" pitchFamily="18" charset="0"/>
              </a:rPr>
              <a:t>путем</a:t>
            </a:r>
            <a:r>
              <a:rPr lang="ru-RU" sz="2400" b="1" dirty="0">
                <a:solidFill>
                  <a:schemeClr val="tx1">
                    <a:lumMod val="95000"/>
                    <a:lumOff val="5000"/>
                  </a:schemeClr>
                </a:solidFill>
                <a:latin typeface="Times New Roman" pitchFamily="18" charset="0"/>
                <a:ea typeface="Calibri"/>
                <a:cs typeface="Times New Roman" pitchFamily="18" charset="0"/>
              </a:rPr>
              <a:t> изменения как межсистемных, так и внутрисистемных взаимодействий и взаимосвязей</a:t>
            </a:r>
            <a:r>
              <a:rPr lang="ru-RU" sz="2400" b="1" dirty="0" smtClean="0">
                <a:solidFill>
                  <a:schemeClr val="tx1">
                    <a:lumMod val="95000"/>
                    <a:lumOff val="5000"/>
                  </a:schemeClr>
                </a:solidFill>
                <a:latin typeface="Times New Roman"/>
                <a:ea typeface="Calibri"/>
              </a:rPr>
              <a:t>.</a:t>
            </a:r>
            <a:r>
              <a:rPr lang="ru-RU" sz="2400" b="1" dirty="0">
                <a:solidFill>
                  <a:schemeClr val="tx1">
                    <a:lumMod val="95000"/>
                    <a:lumOff val="5000"/>
                  </a:schemeClr>
                </a:solidFill>
                <a:latin typeface="Times New Roman"/>
                <a:ea typeface="Calibri"/>
                <a:cs typeface="Times New Roman"/>
              </a:rPr>
              <a:t> </a:t>
            </a:r>
            <a:br>
              <a:rPr lang="ru-RU" sz="2400" b="1" dirty="0">
                <a:solidFill>
                  <a:schemeClr val="tx1">
                    <a:lumMod val="95000"/>
                    <a:lumOff val="5000"/>
                  </a:schemeClr>
                </a:solidFill>
                <a:latin typeface="Times New Roman"/>
                <a:ea typeface="Calibri"/>
                <a:cs typeface="Times New Roman"/>
              </a:rPr>
            </a:br>
            <a:endParaRPr lang="ru-RU" sz="2400" b="1" dirty="0">
              <a:solidFill>
                <a:schemeClr val="tx1">
                  <a:lumMod val="95000"/>
                  <a:lumOff val="5000"/>
                </a:schemeClr>
              </a:solidFill>
            </a:endParaRPr>
          </a:p>
        </p:txBody>
      </p:sp>
    </p:spTree>
    <p:extLst>
      <p:ext uri="{BB962C8B-B14F-4D97-AF65-F5344CB8AC3E}">
        <p14:creationId xmlns:p14="http://schemas.microsoft.com/office/powerpoint/2010/main" val="33475296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307</TotalTime>
  <Words>364</Words>
  <Application>Microsoft Office PowerPoint</Application>
  <PresentationFormat>Экран (4:3)</PresentationFormat>
  <Paragraphs>49</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Волна</vt:lpstr>
      <vt:lpstr>Презентация PowerPoint</vt:lpstr>
      <vt:lpstr>Тема: Изучение особенностей сердечнососудистой системы.  Расчет адаптационного потенциала.  Цель : Научиться  определять состояние индивидуальных параметров сердечнососудистой системы и анализировать возрастные особенности сердечнососудистой системы.  Оборудование и материалы: тонометр, секундомер, калькуляторы. </vt:lpstr>
      <vt:lpstr>Развитие сердечнососудистой системы человека происходит с разной степенью интенсивности на протяжении всего детства, вплоть до зрелого возраста. По мере роста и развития организма изменяются функциональные показатели системы кровообращения, такие, как артериальное давление, частота сердечных сокращений, систолический и минутный объёмы крови. Таким образом, каждому возрастному периоду соответствуют определенные параметры сердечнососудистой системы.   </vt:lpstr>
      <vt:lpstr>Частота сердечных сокращений, определяется по пульсу. Подсчитывается число пульсовых колебаний на лучевой артерии за 10 сек, затем перемножается соответственно на 6 и записывается в таблицу (ЧСС за минуту).    У взрослого человека, в состоянии физиологического покоя, колебания ЧСС составляют в норме 60 — 85 уд/мин. ЧСС меньше 60 уд/мин. ─ брадикардия. ЧСС больше 85 уд/мин. ─ тахикардия. Средний стандартный показатель: 74 ─76 уд ⁄мин.  </vt:lpstr>
      <vt:lpstr>Систолическое давление (СД) ─ верхнее, максимальное АД, так как это давление систолы (сокращения) сердца. Величина систолического давления в состоянии физиологического покоя у взрослого человека составляет от 105 до 125 мм. рт. ст. Средний стандартный показатель: 120 мм рт. ст.     Диастолическое давление (ДД) ─ минимальное АД, так как это давление в момент диастолы сердца. Величина диастолического давления в состоянии физиологического покоя в норме составляет от 60 до 80 мм. рт. ст. Средний стандартный показатель: 80 мм рт ст.  Повышение АД (систолического давления) в покое выше нормы называется гипертония, понижение АД в покое ниже нормы - гипотония.   </vt:lpstr>
      <vt:lpstr>Пульсовое давление ─ разница между систолическим и диастолическим давлением (ПД) (измеряется в мм рт. ст.).   ПД = СД ─ ДД  У взрослого человека в состоянии физиологического покоя в норме пульсовое давление составляет от 35 до 45 мм рт. ст. Средний стандартный показатель ─ 40 мм. рт. ст.  </vt:lpstr>
      <vt:lpstr>Систолический или ударный объём крови (СО) ─ это количество крови, выбрасываемое при каждом сокращении сердца. Систолический объём характеризует силу и эффективность сердечных сокращений. В состоянии физиологического покоя у взрослого человека СО от 40 до 75 мл. крови.  СО определяется косвенным путем по формуле: для взрослых ─ формула Старра:   СО = 101 + 0,5 ПД - 0,6 ДД - 0,6 А  Примечание: ПД ─ пульсовое давление; СД ─ систолическое давление; ДД ─ диастолическое давление; А ─ возраст в годах. </vt:lpstr>
      <vt:lpstr>Минутный объём крови (МОК) ─ количество крови, проходящее через сердце за одну минуту. В состоянии физиологического покоя у взрослого человека МОК составляет от 3 до 6 л/мин.  МОК определяется по формуле:    МОК= ЧСС х СО.  Прежде, чем подставлять показатель СО (систолический объем) в формулу, его необходимо перевести из мл в л. </vt:lpstr>
      <vt:lpstr>Адаптационный потенциал (АП). В соответствии с концепцией сердечнососудистой системы как индикатора адаптационных возможностей организма уровень ее функционирования можно рассматривать как ведущий показатель, отражающий равновесие организма со средой. Уровень функционирования системы кровообращения является регулируемой величиной, постоянство которой поддерживается механизмами регуляции, путем изменения как межсистемных, так и внутрисистемных взаимодействий и взаимосвязей.  </vt:lpstr>
      <vt:lpstr>Для оценки уровня функционирования системы кровообращения и определения ее адаптационного потенциала А. П. Берсеневой (1991) был предложен индекс функциональных изменений (АП). АП определяется в условных единицах — баллах  АП =  0,011  х  ЧСС + 0,014 х СД + 0,008 х ДД + 0,014 х В + 0,009 х М ─ 0,009 х Р ─ 0,27 Примечание: В — возраст в годах; М ─ масса в кг; Р ─ рост в см.   Оцените полученные данные, исходя из следующей шкалы оценок уровня функционирования системы кровообращения:   1.При АП &lt; 2,1 адаптация организма оценивается как удовлетворительная. 2.При АП от 2,11 до 3,2 указывает на напряжение механизмов адаптации. 3.При АП от 3,21 до 4,3 адаптация оценивается как неудовлетворительная. 4.При АП &gt; 4,3  ─ на срыв адаптации организма. </vt:lpstr>
      <vt:lpstr>Практическая работа Измерение и расчет основных параметров сердечнососудистой системы    Порядок выполнения работы Подсчитать пульс за 10 сек., эти и другие полученные данные внести в      таблицу №.2. Измерить артериальное давление (СД, ДД).  Подсчитать по формулам пульсовое давление, систолический (ударный) объём, минутный объём крови, адаптационный потенциал. Проанализировать соответствие пределам физиологической нормы индивидуальных параметров в состоянии физиологического покоя  (Табл. 2.). В случае несоответствия норме 1 или нескольких параметров сердечнососудистой системы составить письменные  рекомендации, касающиеся возможностей нивелировки негативных проявлений в образе жизни  (вредные привычки, недостаток сна и активного отдыха, неправильное питание, неустойчивое эмоциональное состояние, физические и интеллектуальные  «сверхнагрузки» и т.д.).</vt:lpstr>
      <vt:lpstr>Таблица №.2.  Индивидуальные параметры сердечно-сосудистой системы  </vt:lpstr>
      <vt:lpstr>Спасибо за внимание  и относитесь бережно к своему здоровью!</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Эндрю</dc:creator>
  <cp:lastModifiedBy>Эндрю</cp:lastModifiedBy>
  <cp:revision>20</cp:revision>
  <dcterms:created xsi:type="dcterms:W3CDTF">2013-03-17T02:39:30Z</dcterms:created>
  <dcterms:modified xsi:type="dcterms:W3CDTF">2015-03-10T06:52:53Z</dcterms:modified>
</cp:coreProperties>
</file>