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70" r:id="rId6"/>
    <p:sldId id="262" r:id="rId7"/>
    <p:sldId id="263" r:id="rId8"/>
    <p:sldId id="271" r:id="rId9"/>
    <p:sldId id="272" r:id="rId10"/>
    <p:sldId id="264" r:id="rId11"/>
    <p:sldId id="273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33EBD-AF5C-4D8D-8023-3809BC4EB74F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753C-A7D0-4E08-B37A-A08EE95CB6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F15DE-1717-4CFE-BA8E-02F76A820381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FBC95-CE81-43EC-AC82-75B771908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A6012-AE00-4459-AEB4-A59D3E5861E0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92654-4046-4471-89E3-979FE4A76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36FF8-59F5-4D10-9C75-2B0CD546A44E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287CF-2693-407C-9F7E-50418FD43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4AA1E-6198-4520-8278-0C0F96FA0CAB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3CB23-B405-4F7C-A90B-A1D09AE07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AABBB-CB60-4554-8338-38B493B76D4F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9336A-CDBC-46C7-A174-B870BC1D3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98FA1-9D2E-4301-A23C-878E2E3F0DE4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252E7-EA5E-4E3F-A6BA-EB2D0707D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34FB1-85C0-4B5A-94AD-3A26CC35492A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905AD-A553-4A00-9A6A-7B6C78FB3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C2E55-8C99-4DD0-931C-F748B5C5DA3F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E6F15-4C32-4959-A9EC-5AE24AB9E2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16AC8-B285-4A89-9CBB-FAAB9360EC75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DB7EA-A6EE-4920-8052-DF2F0BC46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4680-3A0F-48D0-A247-CC867C953CC0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F7B0B-929E-40F2-9059-C48AF775C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DD2036-C3CC-4C96-9AFE-F9540149FE95}" type="datetimeFigureOut">
              <a:rPr lang="ru-RU"/>
              <a:pPr>
                <a:defRPr/>
              </a:pPr>
              <a:t>28.01.2016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B4A6E0-C21D-4AE1-BD2C-A2E4E24A2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E66C7D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E66C7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6BB76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357298"/>
            <a:ext cx="8691931" cy="370300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ИНСТРУКТАЖ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по заполнению журнала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учета работы педагога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1500188"/>
            <a:ext cx="2786063" cy="4429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57563" y="1500188"/>
            <a:ext cx="2714625" cy="4429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57938" y="1500188"/>
            <a:ext cx="2500312" cy="4429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928802"/>
            <a:ext cx="2071687" cy="350043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42938" y="25003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42938" y="30718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2938" y="36433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42938" y="42148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42938" y="47863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00100" y="2000240"/>
            <a:ext cx="1357322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Район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2571744"/>
            <a:ext cx="2071702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ln w="50800"/>
                <a:solidFill>
                  <a:srgbClr val="0070C0"/>
                </a:solidFill>
                <a:latin typeface="+mn-lt"/>
              </a:rPr>
              <a:t>Николаевский</a:t>
            </a:r>
            <a:endParaRPr lang="ru-RU" sz="2000" b="1" i="1" dirty="0">
              <a:ln w="50800"/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10" y="4857760"/>
            <a:ext cx="2071702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ln w="50800"/>
                <a:solidFill>
                  <a:srgbClr val="0070C0"/>
                </a:solidFill>
              </a:rPr>
              <a:t>Николаевский</a:t>
            </a:r>
            <a:endParaRPr lang="ru-RU" sz="2000" b="1" i="1" dirty="0">
              <a:ln w="50800"/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2910" y="4286256"/>
            <a:ext cx="2071702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ln w="50800"/>
                <a:solidFill>
                  <a:srgbClr val="0070C0"/>
                </a:solidFill>
              </a:rPr>
              <a:t>Николаевский</a:t>
            </a:r>
            <a:endParaRPr lang="ru-RU" sz="2000" b="1" i="1" dirty="0">
              <a:ln w="50800"/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2910" y="3714752"/>
            <a:ext cx="2071702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ln w="50800"/>
                <a:solidFill>
                  <a:srgbClr val="0070C0"/>
                </a:solidFill>
              </a:rPr>
              <a:t>Николаевский</a:t>
            </a:r>
            <a:endParaRPr lang="ru-RU" sz="2000" b="1" i="1" dirty="0">
              <a:ln w="50800"/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3143248"/>
            <a:ext cx="2071702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ln w="50800"/>
                <a:solidFill>
                  <a:srgbClr val="0070C0"/>
                </a:solidFill>
              </a:rPr>
              <a:t>Николаевский</a:t>
            </a:r>
            <a:endParaRPr lang="ru-RU" sz="2000" b="1" i="1" dirty="0">
              <a:ln w="50800"/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43313" y="1928813"/>
            <a:ext cx="2071687" cy="350043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643313" y="25003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643313" y="30718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643313" y="36433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643313" y="42148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643313" y="4786313"/>
            <a:ext cx="2071687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000496" y="2000240"/>
            <a:ext cx="1500198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Район</a:t>
            </a:r>
          </a:p>
        </p:txBody>
      </p:sp>
      <p:sp>
        <p:nvSpPr>
          <p:cNvPr id="28" name="Прямоугольник 27"/>
          <p:cNvSpPr/>
          <p:nvPr/>
        </p:nvSpPr>
        <p:spPr>
          <a:xfrm rot="16200000">
            <a:off x="3302637" y="3698233"/>
            <a:ext cx="2714644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ln w="50800"/>
                <a:solidFill>
                  <a:srgbClr val="0070C0"/>
                </a:solidFill>
              </a:rPr>
              <a:t>Николаевский</a:t>
            </a:r>
            <a:endParaRPr lang="ru-RU" sz="2400" b="1" i="1" dirty="0">
              <a:ln w="50800"/>
              <a:solidFill>
                <a:srgbClr val="0070C0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2250281" y="2178845"/>
            <a:ext cx="5000625" cy="3071812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2250281" y="2178845"/>
            <a:ext cx="5000625" cy="3071812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6572250" y="1928813"/>
            <a:ext cx="2071688" cy="350043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6572250" y="2500313"/>
            <a:ext cx="2071688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572250" y="3429000"/>
            <a:ext cx="207168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572250" y="4357688"/>
            <a:ext cx="2071688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6572264" y="1857364"/>
            <a:ext cx="2071702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Домашний адрес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500826" y="2500306"/>
            <a:ext cx="2185848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г</a:t>
            </a: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.Николаевск-на-Амуре,</a:t>
            </a:r>
            <a:endParaRPr lang="ru-RU" sz="14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ул. Центральная,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3 - 9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500826" y="3429000"/>
            <a:ext cx="2185848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г.Николаевск-на-Амуре</a:t>
            </a: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ул. </a:t>
            </a: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Советская 153, </a:t>
            </a:r>
            <a:endParaRPr lang="ru-RU" sz="1400" b="1" i="1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кв. </a:t>
            </a: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ru-RU" sz="14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500826" y="4429132"/>
            <a:ext cx="2185848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г.Николаевск-на-Амуре</a:t>
            </a: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ул. </a:t>
            </a: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Попова, </a:t>
            </a:r>
            <a:endParaRPr lang="ru-RU" sz="1400" b="1" i="1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11, кв.15</a:t>
            </a:r>
            <a:endParaRPr lang="ru-RU" sz="14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85938" y="1143000"/>
            <a:ext cx="5676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СПИСОК ОБУЧАЮЩИХСЯ В ОБЪЕДИНЕНИИ,</a:t>
            </a:r>
            <a:endParaRPr lang="ru-RU" sz="14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1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ПРОШЕДШИХ ИНСТРУКТАЖ ПО ТЕХНИКЕ БЕЗОПАСНОСТИ</a:t>
            </a:r>
            <a:endParaRPr lang="ru-RU" sz="14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78593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257175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342900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428625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514350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600075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-1606549" y="3892550"/>
            <a:ext cx="42148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1" name="TextBox 11"/>
          <p:cNvSpPr txBox="1">
            <a:spLocks noChangeArrowheads="1"/>
          </p:cNvSpPr>
          <p:nvPr/>
        </p:nvSpPr>
        <p:spPr bwMode="auto">
          <a:xfrm>
            <a:off x="642938" y="1928813"/>
            <a:ext cx="1500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onstantia" pitchFamily="18" charset="0"/>
              </a:rPr>
              <a:t>Фамилия, имя </a:t>
            </a:r>
          </a:p>
          <a:p>
            <a:r>
              <a:rPr lang="ru-RU" sz="1400" b="1">
                <a:latin typeface="Constantia" pitchFamily="18" charset="0"/>
              </a:rPr>
              <a:t>обучающегося</a:t>
            </a:r>
            <a:endParaRPr lang="ru-RU" sz="1400">
              <a:latin typeface="Constantia" pitchFamily="18" charset="0"/>
            </a:endParaRPr>
          </a:p>
        </p:txBody>
      </p:sp>
      <p:sp>
        <p:nvSpPr>
          <p:cNvPr id="23562" name="TextBox 12"/>
          <p:cNvSpPr txBox="1">
            <a:spLocks noChangeArrowheads="1"/>
          </p:cNvSpPr>
          <p:nvPr/>
        </p:nvSpPr>
        <p:spPr bwMode="auto">
          <a:xfrm>
            <a:off x="0" y="1928813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Constantia" pitchFamily="18" charset="0"/>
              </a:rPr>
              <a:t>№№</a:t>
            </a:r>
            <a:endParaRPr lang="ru-RU" sz="1400">
              <a:latin typeface="Constantia" pitchFamily="18" charset="0"/>
            </a:endParaRPr>
          </a:p>
          <a:p>
            <a:pPr algn="ctr"/>
            <a:r>
              <a:rPr lang="ru-RU" sz="1400" b="1">
                <a:latin typeface="Constantia" pitchFamily="18" charset="0"/>
              </a:rPr>
              <a:t>п/п</a:t>
            </a:r>
            <a:endParaRPr lang="ru-RU" sz="1400">
              <a:latin typeface="Constantia" pitchFamily="18" charset="0"/>
            </a:endParaRPr>
          </a:p>
        </p:txBody>
      </p:sp>
      <p:sp>
        <p:nvSpPr>
          <p:cNvPr id="23563" name="TextBox 13"/>
          <p:cNvSpPr txBox="1">
            <a:spLocks noChangeArrowheads="1"/>
          </p:cNvSpPr>
          <p:nvPr/>
        </p:nvSpPr>
        <p:spPr bwMode="auto">
          <a:xfrm>
            <a:off x="500063" y="2786063"/>
            <a:ext cx="19319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Иванов Петр</a:t>
            </a:r>
            <a:endParaRPr lang="ru-RU" sz="16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3564" name="TextBox 14"/>
          <p:cNvSpPr txBox="1">
            <a:spLocks noChangeArrowheads="1"/>
          </p:cNvSpPr>
          <p:nvPr/>
        </p:nvSpPr>
        <p:spPr bwMode="auto">
          <a:xfrm>
            <a:off x="500063" y="3429000"/>
            <a:ext cx="1374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Абрамова</a:t>
            </a:r>
          </a:p>
          <a:p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 Екатерина</a:t>
            </a:r>
            <a:endParaRPr lang="ru-RU" sz="16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3565" name="TextBox 15"/>
          <p:cNvSpPr txBox="1">
            <a:spLocks noChangeArrowheads="1"/>
          </p:cNvSpPr>
          <p:nvPr/>
        </p:nvSpPr>
        <p:spPr bwMode="auto">
          <a:xfrm>
            <a:off x="428625" y="5429250"/>
            <a:ext cx="2000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Иванова Татьяна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3566" name="TextBox 16"/>
          <p:cNvSpPr txBox="1">
            <a:spLocks noChangeArrowheads="1"/>
          </p:cNvSpPr>
          <p:nvPr/>
        </p:nvSpPr>
        <p:spPr bwMode="auto">
          <a:xfrm>
            <a:off x="500063" y="4572000"/>
            <a:ext cx="19319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Сидоров Евгений</a:t>
            </a:r>
            <a:endParaRPr lang="ru-RU" sz="16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3567" name="TextBox 17"/>
          <p:cNvSpPr txBox="1">
            <a:spLocks noChangeArrowheads="1"/>
          </p:cNvSpPr>
          <p:nvPr/>
        </p:nvSpPr>
        <p:spPr bwMode="auto">
          <a:xfrm>
            <a:off x="142875" y="2714625"/>
            <a:ext cx="257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23568" name="TextBox 18"/>
          <p:cNvSpPr txBox="1">
            <a:spLocks noChangeArrowheads="1"/>
          </p:cNvSpPr>
          <p:nvPr/>
        </p:nvSpPr>
        <p:spPr bwMode="auto">
          <a:xfrm>
            <a:off x="142875" y="3643313"/>
            <a:ext cx="257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2</a:t>
            </a:r>
          </a:p>
        </p:txBody>
      </p:sp>
      <p:sp>
        <p:nvSpPr>
          <p:cNvPr id="23569" name="TextBox 19"/>
          <p:cNvSpPr txBox="1">
            <a:spLocks noChangeArrowheads="1"/>
          </p:cNvSpPr>
          <p:nvPr/>
        </p:nvSpPr>
        <p:spPr bwMode="auto">
          <a:xfrm>
            <a:off x="142875" y="4500563"/>
            <a:ext cx="257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3</a:t>
            </a:r>
          </a:p>
        </p:txBody>
      </p:sp>
      <p:sp>
        <p:nvSpPr>
          <p:cNvPr id="23570" name="TextBox 20"/>
          <p:cNvSpPr txBox="1">
            <a:spLocks noChangeArrowheads="1"/>
          </p:cNvSpPr>
          <p:nvPr/>
        </p:nvSpPr>
        <p:spPr bwMode="auto">
          <a:xfrm>
            <a:off x="142875" y="5357813"/>
            <a:ext cx="257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4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250826" y="3892550"/>
            <a:ext cx="42148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2" name="TextBox 23"/>
          <p:cNvSpPr txBox="1">
            <a:spLocks noChangeArrowheads="1"/>
          </p:cNvSpPr>
          <p:nvPr/>
        </p:nvSpPr>
        <p:spPr bwMode="auto">
          <a:xfrm>
            <a:off x="2428875" y="1857375"/>
            <a:ext cx="13319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latin typeface="Constantia" pitchFamily="18" charset="0"/>
              </a:rPr>
              <a:t>Дата</a:t>
            </a:r>
            <a:endParaRPr lang="ru-RU" sz="1400">
              <a:latin typeface="Constantia" pitchFamily="18" charset="0"/>
            </a:endParaRPr>
          </a:p>
          <a:p>
            <a:pPr algn="ctr"/>
            <a:r>
              <a:rPr lang="ru-RU" sz="1400" b="1">
                <a:latin typeface="Constantia" pitchFamily="18" charset="0"/>
              </a:rPr>
              <a:t>проведения</a:t>
            </a:r>
            <a:endParaRPr lang="ru-RU" sz="1400">
              <a:latin typeface="Constantia" pitchFamily="18" charset="0"/>
            </a:endParaRPr>
          </a:p>
          <a:p>
            <a:pPr algn="ctr"/>
            <a:r>
              <a:rPr lang="ru-RU" sz="1400" b="1">
                <a:latin typeface="Constantia" pitchFamily="18" charset="0"/>
              </a:rPr>
              <a:t>инструктажа</a:t>
            </a:r>
            <a:endParaRPr lang="ru-RU" sz="1400">
              <a:latin typeface="Constantia" pitchFamily="18" charset="0"/>
            </a:endParaRPr>
          </a:p>
        </p:txBody>
      </p:sp>
      <p:sp>
        <p:nvSpPr>
          <p:cNvPr id="23573" name="TextBox 24"/>
          <p:cNvSpPr txBox="1">
            <a:spLocks noChangeArrowheads="1"/>
          </p:cNvSpPr>
          <p:nvPr/>
        </p:nvSpPr>
        <p:spPr bwMode="auto">
          <a:xfrm>
            <a:off x="4286250" y="1928813"/>
            <a:ext cx="2011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latin typeface="Constantia" pitchFamily="18" charset="0"/>
              </a:rPr>
              <a:t>Краткое содержание</a:t>
            </a:r>
            <a:endParaRPr lang="ru-RU" sz="1400">
              <a:latin typeface="Constantia" pitchFamily="18" charset="0"/>
            </a:endParaRPr>
          </a:p>
          <a:p>
            <a:pPr algn="ctr"/>
            <a:r>
              <a:rPr lang="ru-RU" sz="1400" b="1">
                <a:latin typeface="Constantia" pitchFamily="18" charset="0"/>
              </a:rPr>
              <a:t>инструктажа</a:t>
            </a:r>
            <a:endParaRPr lang="ru-RU" sz="1400">
              <a:latin typeface="Constantia" pitchFamily="18" charset="0"/>
            </a:endParaRPr>
          </a:p>
        </p:txBody>
      </p:sp>
      <p:sp>
        <p:nvSpPr>
          <p:cNvPr id="23574" name="TextBox 25"/>
          <p:cNvSpPr txBox="1">
            <a:spLocks noChangeArrowheads="1"/>
          </p:cNvSpPr>
          <p:nvPr/>
        </p:nvSpPr>
        <p:spPr bwMode="auto">
          <a:xfrm>
            <a:off x="7627938" y="1857375"/>
            <a:ext cx="15160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Constantia" pitchFamily="18" charset="0"/>
              </a:rPr>
              <a:t>Подпись </a:t>
            </a:r>
            <a:endParaRPr lang="ru-RU" sz="1400">
              <a:latin typeface="Constantia" pitchFamily="18" charset="0"/>
            </a:endParaRPr>
          </a:p>
          <a:p>
            <a:pPr algn="ctr"/>
            <a:r>
              <a:rPr lang="ru-RU" sz="1400" b="1">
                <a:latin typeface="Constantia" pitchFamily="18" charset="0"/>
              </a:rPr>
              <a:t>проводившего </a:t>
            </a:r>
            <a:endParaRPr lang="ru-RU" sz="1400">
              <a:latin typeface="Constantia" pitchFamily="18" charset="0"/>
            </a:endParaRPr>
          </a:p>
          <a:p>
            <a:pPr algn="ctr"/>
            <a:r>
              <a:rPr lang="ru-RU" sz="1400" b="1">
                <a:latin typeface="Constantia" pitchFamily="18" charset="0"/>
              </a:rPr>
              <a:t>инструктаж</a:t>
            </a:r>
            <a:endParaRPr lang="ru-RU" sz="1400">
              <a:latin typeface="Constantia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1608138" y="3892550"/>
            <a:ext cx="42148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5537201" y="3892550"/>
            <a:ext cx="42148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7" name="TextBox 28"/>
          <p:cNvSpPr txBox="1">
            <a:spLocks noChangeArrowheads="1"/>
          </p:cNvSpPr>
          <p:nvPr/>
        </p:nvSpPr>
        <p:spPr bwMode="auto">
          <a:xfrm>
            <a:off x="3786188" y="2643188"/>
            <a:ext cx="3838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Ознакомление с планом эвакуации. 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ТБ на занятиях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3578" name="TextBox 29"/>
          <p:cNvSpPr txBox="1">
            <a:spLocks noChangeArrowheads="1"/>
          </p:cNvSpPr>
          <p:nvPr/>
        </p:nvSpPr>
        <p:spPr bwMode="auto">
          <a:xfrm>
            <a:off x="3714750" y="3571875"/>
            <a:ext cx="3838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Правила поведения при ЧС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3579" name="TextBox 30"/>
          <p:cNvSpPr txBox="1">
            <a:spLocks noChangeArrowheads="1"/>
          </p:cNvSpPr>
          <p:nvPr/>
        </p:nvSpPr>
        <p:spPr bwMode="auto">
          <a:xfrm>
            <a:off x="2571750" y="2786063"/>
            <a:ext cx="9286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500" b="1" i="1">
                <a:solidFill>
                  <a:srgbClr val="0070C0"/>
                </a:solidFill>
                <a:latin typeface="Bookman Old Style" pitchFamily="18" charset="0"/>
              </a:rPr>
              <a:t>02.09.</a:t>
            </a:r>
            <a:endParaRPr lang="ru-RU" sz="15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3580" name="TextBox 31"/>
          <p:cNvSpPr txBox="1">
            <a:spLocks noChangeArrowheads="1"/>
          </p:cNvSpPr>
          <p:nvPr/>
        </p:nvSpPr>
        <p:spPr bwMode="auto">
          <a:xfrm>
            <a:off x="2571750" y="3714750"/>
            <a:ext cx="9286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500" b="1" i="1">
                <a:solidFill>
                  <a:srgbClr val="0070C0"/>
                </a:solidFill>
                <a:latin typeface="Bookman Old Style" pitchFamily="18" charset="0"/>
              </a:rPr>
              <a:t>10.10.</a:t>
            </a:r>
            <a:endParaRPr lang="ru-RU" sz="15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3581" name="TextBox 32"/>
          <p:cNvSpPr txBox="1">
            <a:spLocks noChangeArrowheads="1"/>
          </p:cNvSpPr>
          <p:nvPr/>
        </p:nvSpPr>
        <p:spPr bwMode="auto">
          <a:xfrm>
            <a:off x="7929563" y="2857500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Monotype Corsiva" pitchFamily="66" charset="0"/>
              </a:rPr>
              <a:t>Булатова</a:t>
            </a:r>
            <a:endParaRPr lang="ru-RU" sz="1600" b="1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23582" name="TextBox 33"/>
          <p:cNvSpPr txBox="1">
            <a:spLocks noChangeArrowheads="1"/>
          </p:cNvSpPr>
          <p:nvPr/>
        </p:nvSpPr>
        <p:spPr bwMode="auto">
          <a:xfrm>
            <a:off x="7929563" y="3714750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Monotype Corsiva" pitchFamily="66" charset="0"/>
              </a:rPr>
              <a:t>Булатова</a:t>
            </a:r>
            <a:endParaRPr lang="ru-RU" sz="1600" b="1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3"/>
          <p:cNvSpPr txBox="1">
            <a:spLocks noChangeArrowheads="1"/>
          </p:cNvSpPr>
          <p:nvPr/>
        </p:nvSpPr>
        <p:spPr bwMode="auto">
          <a:xfrm>
            <a:off x="571500" y="928688"/>
            <a:ext cx="8170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Объединение тем в календарно – тематическом планировании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50" y="1357313"/>
            <a:ext cx="8572500" cy="50006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85750" y="2357438"/>
            <a:ext cx="8572500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85750" y="3357563"/>
            <a:ext cx="8572500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85750" y="4286250"/>
            <a:ext cx="85725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85750" y="5286375"/>
            <a:ext cx="85725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4572001" y="3857625"/>
            <a:ext cx="500221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28596" y="3357562"/>
            <a:ext cx="5836085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70C0"/>
                </a:solidFill>
                <a:latin typeface="+mn-lt"/>
              </a:rPr>
              <a:t>Организация информационной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70C0"/>
                </a:solidFill>
                <a:latin typeface="+mn-lt"/>
              </a:rPr>
              <a:t>деятельности</a:t>
            </a:r>
            <a:endParaRPr lang="ru-RU" sz="28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28596" y="2357430"/>
            <a:ext cx="5907523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70C0"/>
                </a:solidFill>
                <a:latin typeface="+mn-lt"/>
              </a:rPr>
              <a:t>Организация информационной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70C0"/>
                </a:solidFill>
                <a:latin typeface="+mn-lt"/>
              </a:rPr>
              <a:t>деятельности</a:t>
            </a:r>
            <a:endParaRPr lang="ru-RU" sz="28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85720" y="1428736"/>
            <a:ext cx="6929486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70C0"/>
                </a:solidFill>
                <a:latin typeface="+mn-lt"/>
              </a:rPr>
              <a:t>Актуальность формирования информационной культуры человека</a:t>
            </a:r>
            <a:endParaRPr lang="ru-RU" sz="28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8596" y="4429132"/>
            <a:ext cx="5978961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70C0"/>
                </a:solidFill>
                <a:latin typeface="+mn-lt"/>
              </a:rPr>
              <a:t>Интервьюирование</a:t>
            </a:r>
            <a:endParaRPr lang="ru-RU" sz="28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8596" y="5357826"/>
            <a:ext cx="5836085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70C0"/>
                </a:solidFill>
                <a:latin typeface="+mn-lt"/>
              </a:rPr>
              <a:t>Наблюдение</a:t>
            </a:r>
            <a:endParaRPr lang="ru-RU" sz="28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7" name="Правая фигурная скобка 26"/>
          <p:cNvSpPr/>
          <p:nvPr/>
        </p:nvSpPr>
        <p:spPr>
          <a:xfrm>
            <a:off x="7072313" y="2357438"/>
            <a:ext cx="512762" cy="2000250"/>
          </a:xfrm>
          <a:prstGeom prst="rightBrace">
            <a:avLst>
              <a:gd name="adj1" fmla="val 8333"/>
              <a:gd name="adj2" fmla="val 40476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90" name="TextBox 27"/>
          <p:cNvSpPr txBox="1">
            <a:spLocks noChangeArrowheads="1"/>
          </p:cNvSpPr>
          <p:nvPr/>
        </p:nvSpPr>
        <p:spPr bwMode="auto">
          <a:xfrm>
            <a:off x="7358063" y="1643063"/>
            <a:ext cx="1428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solidFill>
                  <a:srgbClr val="0070C0"/>
                </a:solidFill>
                <a:latin typeface="Bookman Old Style" pitchFamily="18" charset="0"/>
              </a:rPr>
              <a:t>10.10.</a:t>
            </a:r>
            <a:endParaRPr lang="ru-RU" sz="24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4591" name="TextBox 28"/>
          <p:cNvSpPr txBox="1">
            <a:spLocks noChangeArrowheads="1"/>
          </p:cNvSpPr>
          <p:nvPr/>
        </p:nvSpPr>
        <p:spPr bwMode="auto">
          <a:xfrm>
            <a:off x="7429500" y="3000375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solidFill>
                  <a:srgbClr val="0070C0"/>
                </a:solidFill>
                <a:latin typeface="Bookman Old Style" pitchFamily="18" charset="0"/>
              </a:rPr>
              <a:t>12.10.</a:t>
            </a:r>
            <a:endParaRPr lang="ru-RU" sz="24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4592" name="TextBox 29"/>
          <p:cNvSpPr txBox="1">
            <a:spLocks noChangeArrowheads="1"/>
          </p:cNvSpPr>
          <p:nvPr/>
        </p:nvSpPr>
        <p:spPr bwMode="auto">
          <a:xfrm>
            <a:off x="7358063" y="4500563"/>
            <a:ext cx="1428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solidFill>
                  <a:srgbClr val="0070C0"/>
                </a:solidFill>
                <a:latin typeface="Bookman Old Style" pitchFamily="18" charset="0"/>
              </a:rPr>
              <a:t>14.10.</a:t>
            </a:r>
            <a:endParaRPr lang="ru-RU" sz="24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4593" name="TextBox 30"/>
          <p:cNvSpPr txBox="1">
            <a:spLocks noChangeArrowheads="1"/>
          </p:cNvSpPr>
          <p:nvPr/>
        </p:nvSpPr>
        <p:spPr bwMode="auto">
          <a:xfrm>
            <a:off x="7358063" y="5500688"/>
            <a:ext cx="1428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solidFill>
                  <a:srgbClr val="0070C0"/>
                </a:solidFill>
                <a:latin typeface="Bookman Old Style" pitchFamily="18" charset="0"/>
              </a:rPr>
              <a:t>16.10.</a:t>
            </a:r>
            <a:endParaRPr lang="ru-RU" sz="240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2"/>
          <p:cNvSpPr txBox="1">
            <a:spLocks noChangeArrowheads="1"/>
          </p:cNvSpPr>
          <p:nvPr/>
        </p:nvSpPr>
        <p:spPr bwMode="auto">
          <a:xfrm>
            <a:off x="500063" y="1357313"/>
            <a:ext cx="84296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>
                <a:latin typeface="Bookman Old Style" pitchFamily="18" charset="0"/>
              </a:rPr>
              <a:t>Опыт показывает, что при своевременном заполнении журнала, ошибок, описок и помарок практически </a:t>
            </a:r>
          </a:p>
          <a:p>
            <a:pPr algn="ctr">
              <a:lnSpc>
                <a:spcPct val="150000"/>
              </a:lnSpc>
            </a:pPr>
            <a:r>
              <a:rPr lang="ru-RU" sz="3600" b="1">
                <a:latin typeface="Bookman Old Style" pitchFamily="18" charset="0"/>
              </a:rPr>
              <a:t>не случается!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6"/>
          <p:cNvSpPr txBox="1">
            <a:spLocks noChangeArrowheads="1"/>
          </p:cNvSpPr>
          <p:nvPr/>
        </p:nvSpPr>
        <p:spPr bwMode="auto">
          <a:xfrm>
            <a:off x="785813" y="1103313"/>
            <a:ext cx="771525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u="sng" dirty="0">
                <a:latin typeface="Bookman Old Style" pitchFamily="18" charset="0"/>
              </a:rPr>
              <a:t>Основные работники:</a:t>
            </a:r>
          </a:p>
          <a:p>
            <a:endParaRPr lang="ru-RU" sz="1200" b="1" u="sng" dirty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занятия </a:t>
            </a:r>
            <a:r>
              <a:rPr lang="ru-RU" sz="2800" b="1" dirty="0">
                <a:latin typeface="Bookman Old Style" pitchFamily="18" charset="0"/>
              </a:rPr>
              <a:t>начинаются с 15 сентября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занятия заканчиваются 31 мая</a:t>
            </a:r>
            <a:endParaRPr lang="ru-RU" sz="2800" b="1" dirty="0">
              <a:latin typeface="Bookman Old Style" pitchFamily="18" charset="0"/>
            </a:endParaRPr>
          </a:p>
          <a:p>
            <a:r>
              <a:rPr lang="ru-RU" sz="2800" b="1" u="sng" dirty="0">
                <a:latin typeface="Bookman Old Style" pitchFamily="18" charset="0"/>
              </a:rPr>
              <a:t>Совместители</a:t>
            </a:r>
            <a:r>
              <a:rPr lang="ru-RU" sz="2800" b="1" u="sng" dirty="0" smtClean="0">
                <a:latin typeface="Bookman Old Style" pitchFamily="18" charset="0"/>
              </a:rPr>
              <a:t>:</a:t>
            </a:r>
          </a:p>
          <a:p>
            <a:endParaRPr lang="ru-RU" sz="2800" b="1" u="sng" dirty="0">
              <a:latin typeface="Bookman Old Style" pitchFamily="18" charset="0"/>
            </a:endParaRPr>
          </a:p>
          <a:p>
            <a:endParaRPr lang="ru-RU" sz="1200" b="1" u="sng" dirty="0">
              <a:latin typeface="Bookman Old Style" pitchFamily="18" charset="0"/>
            </a:endParaRPr>
          </a:p>
          <a:p>
            <a:endParaRPr lang="ru-RU" dirty="0">
              <a:latin typeface="Constantia" pitchFamily="18" charset="0"/>
            </a:endParaRPr>
          </a:p>
          <a:p>
            <a:endParaRPr lang="ru-RU" dirty="0">
              <a:latin typeface="Constant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3071810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b="1" dirty="0" smtClean="0">
                <a:solidFill>
                  <a:prstClr val="white"/>
                </a:solidFill>
                <a:latin typeface="Bookman Old Style" pitchFamily="18" charset="0"/>
              </a:rPr>
              <a:t> занятия </a:t>
            </a:r>
            <a:r>
              <a:rPr lang="ru-RU" sz="2800" b="1" dirty="0" smtClean="0">
                <a:solidFill>
                  <a:prstClr val="white"/>
                </a:solidFill>
                <a:latin typeface="Bookman Old Style" pitchFamily="18" charset="0"/>
              </a:rPr>
              <a:t>начинаются с 15 сентября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dirty="0" smtClean="0">
                <a:solidFill>
                  <a:prstClr val="white"/>
                </a:solidFill>
                <a:latin typeface="Bookman Old Style" pitchFamily="18" charset="0"/>
              </a:rPr>
              <a:t> </a:t>
            </a:r>
            <a:r>
              <a:rPr lang="ru-RU" sz="2800" b="1" dirty="0" smtClean="0">
                <a:solidFill>
                  <a:prstClr val="white"/>
                </a:solidFill>
                <a:latin typeface="Bookman Old Style" pitchFamily="18" charset="0"/>
              </a:rPr>
              <a:t>занятия </a:t>
            </a:r>
            <a:r>
              <a:rPr lang="ru-RU" sz="2800" b="1" dirty="0" smtClean="0">
                <a:solidFill>
                  <a:prstClr val="white"/>
                </a:solidFill>
                <a:latin typeface="Bookman Old Style" pitchFamily="18" charset="0"/>
              </a:rPr>
              <a:t>заканчиваются 31 мая</a:t>
            </a:r>
            <a:endParaRPr lang="ru-RU" sz="2800" b="1" dirty="0">
              <a:solidFill>
                <a:prstClr val="white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75" y="1000125"/>
            <a:ext cx="7858125" cy="5416868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+mn-lt"/>
              </a:rPr>
              <a:t>МИНИСТЕРСТВО ОБРАЗОВАНИЯ И НАУКИ РОССИЙСКОЙ ФЕДЕРАЦИИ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</a:rPr>
              <a:t>ЖУРНАЛ</a:t>
            </a:r>
            <a:endParaRPr lang="ru-RU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</a:rPr>
              <a:t>учета работы объединения</a:t>
            </a:r>
            <a:endParaRPr lang="ru-RU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</a:rPr>
              <a:t>в системе дополнительного</a:t>
            </a:r>
            <a:endParaRPr lang="ru-RU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</a:rPr>
              <a:t>образования детей</a:t>
            </a:r>
            <a:endParaRPr lang="ru-RU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70C0"/>
                </a:solidFill>
                <a:latin typeface="+mn-lt"/>
              </a:rPr>
              <a:t>Муниципальное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бюджетное образовательное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  учреждение дополнительного 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образования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детей</a:t>
            </a:r>
            <a:r>
              <a:rPr lang="ru-RU" i="1" u="sng" dirty="0" smtClean="0">
                <a:solidFill>
                  <a:srgbClr val="0070C0"/>
                </a:solidFill>
                <a:latin typeface="+mn-lt"/>
              </a:rPr>
              <a:t>    </a:t>
            </a:r>
            <a:endParaRPr lang="ru-RU" u="sng" dirty="0">
              <a:solidFill>
                <a:srgbClr val="0070C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70C0"/>
                </a:solidFill>
                <a:latin typeface="+mn-lt"/>
              </a:rPr>
              <a:t>     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эколого-биологический центр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 г.Николаевска-на-Амуре Хабаровского </a:t>
            </a:r>
            <a:r>
              <a:rPr lang="ru-RU" b="1" i="1" u="sng" dirty="0" err="1" smtClean="0">
                <a:solidFill>
                  <a:srgbClr val="0070C0"/>
                </a:solidFill>
                <a:latin typeface="+mn-lt"/>
              </a:rPr>
              <a:t>края__</a:t>
            </a:r>
            <a:endParaRPr lang="ru-RU" u="sng" dirty="0">
              <a:solidFill>
                <a:srgbClr val="0070C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bg1"/>
                </a:solidFill>
                <a:latin typeface="+mn-lt"/>
              </a:rPr>
              <a:t> </a:t>
            </a:r>
            <a:endParaRPr lang="ru-RU" u="sng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</a:rPr>
              <a:t>на  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2015 </a:t>
            </a:r>
            <a:r>
              <a:rPr lang="ru-RU" b="1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ru-RU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+mn-lt"/>
              </a:rPr>
              <a:t>/ 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 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2016</a:t>
            </a:r>
            <a:r>
              <a:rPr lang="ru-RU" b="1" dirty="0" smtClean="0">
                <a:solidFill>
                  <a:schemeClr val="bg1"/>
                </a:solidFill>
                <a:latin typeface="+mn-lt"/>
              </a:rPr>
              <a:t>   </a:t>
            </a:r>
            <a:r>
              <a:rPr lang="ru-RU" b="1" dirty="0">
                <a:solidFill>
                  <a:schemeClr val="bg1"/>
                </a:solidFill>
                <a:latin typeface="+mn-lt"/>
              </a:rPr>
              <a:t>учебный год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625" y="857250"/>
            <a:ext cx="8358188" cy="6032421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ЖУРНАЛ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учета работы объединения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в системе дополнительного образования детей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на   </a:t>
            </a:r>
            <a:r>
              <a:rPr lang="ru-RU" sz="1600" b="1" i="1" u="sng" dirty="0">
                <a:solidFill>
                  <a:srgbClr val="0070C0"/>
                </a:solidFill>
                <a:latin typeface="+mn-lt"/>
              </a:rPr>
              <a:t>2010 </a:t>
            </a:r>
            <a:r>
              <a:rPr lang="ru-RU" sz="1600" b="1" i="1" dirty="0">
                <a:solidFill>
                  <a:schemeClr val="bg1"/>
                </a:solidFill>
                <a:latin typeface="+mn-lt"/>
              </a:rPr>
              <a:t>  </a:t>
            </a:r>
            <a:r>
              <a:rPr lang="ru-RU" sz="1600" b="1" dirty="0">
                <a:solidFill>
                  <a:schemeClr val="bg1"/>
                </a:solidFill>
                <a:latin typeface="+mn-lt"/>
              </a:rPr>
              <a:t>/  </a:t>
            </a:r>
            <a:r>
              <a:rPr lang="ru-RU" sz="1600" b="1" i="1" u="sng" dirty="0">
                <a:solidFill>
                  <a:srgbClr val="0070C0"/>
                </a:solidFill>
                <a:latin typeface="+mn-lt"/>
              </a:rPr>
              <a:t> 2011</a:t>
            </a:r>
            <a:r>
              <a:rPr lang="ru-RU" sz="1600" b="1" dirty="0">
                <a:solidFill>
                  <a:srgbClr val="0070C0"/>
                </a:solidFill>
                <a:latin typeface="+mn-lt"/>
              </a:rPr>
              <a:t>   </a:t>
            </a:r>
            <a:r>
              <a:rPr lang="ru-RU" sz="1600" b="1" dirty="0">
                <a:solidFill>
                  <a:schemeClr val="bg1"/>
                </a:solidFill>
                <a:latin typeface="+mn-lt"/>
              </a:rPr>
              <a:t>учебный год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 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Название учреждения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70C0"/>
                </a:solidFill>
                <a:latin typeface="+mn-lt"/>
              </a:rPr>
              <a:t>Муниципальное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бюджетное образовательное 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учреждение  </a:t>
            </a:r>
            <a:r>
              <a:rPr lang="ru-RU" b="1" i="1" u="sng" dirty="0" err="1" smtClean="0">
                <a:solidFill>
                  <a:srgbClr val="0070C0"/>
                </a:solidFill>
                <a:latin typeface="+mn-lt"/>
              </a:rPr>
              <a:t>дополнительного_образвания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 детей эколого-биологически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й центр г.Николаевска-на-Амуре Хабаровского края</a:t>
            </a:r>
            <a:endParaRPr lang="ru-RU" dirty="0">
              <a:solidFill>
                <a:srgbClr val="0070C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Отдел</a:t>
            </a:r>
            <a:r>
              <a:rPr lang="ru-RU" sz="1600" b="1" dirty="0">
                <a:solidFill>
                  <a:srgbClr val="0070C0"/>
                </a:solidFill>
                <a:latin typeface="+mn-lt"/>
              </a:rPr>
              <a:t>  </a:t>
            </a:r>
            <a:r>
              <a:rPr lang="ru-RU" sz="1600" b="1" u="sng" dirty="0">
                <a:solidFill>
                  <a:srgbClr val="0070C0"/>
                </a:solidFill>
                <a:latin typeface="+mn-lt"/>
              </a:rPr>
              <a:t>       </a:t>
            </a:r>
            <a:r>
              <a:rPr lang="ru-RU" sz="1600" b="1" i="1" u="sng" dirty="0" err="1" smtClean="0">
                <a:solidFill>
                  <a:srgbClr val="0070C0"/>
                </a:solidFill>
                <a:latin typeface="+mn-lt"/>
              </a:rPr>
              <a:t>естественно-научная</a:t>
            </a:r>
            <a:r>
              <a:rPr lang="ru-RU" sz="1600" b="1" i="1" u="sng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600" b="1" i="1" u="sng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600" b="1" i="1" u="sng" dirty="0" err="1">
                <a:solidFill>
                  <a:srgbClr val="0070C0"/>
                </a:solidFill>
                <a:latin typeface="+mn-lt"/>
              </a:rPr>
              <a:t>направленность________________________</a:t>
            </a:r>
            <a:endParaRPr lang="ru-RU" sz="1600" dirty="0">
              <a:solidFill>
                <a:srgbClr val="0070C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Объединение</a:t>
            </a:r>
            <a:r>
              <a:rPr lang="ru-RU" b="1" dirty="0">
                <a:solidFill>
                  <a:srgbClr val="0070C0"/>
                </a:solidFill>
                <a:latin typeface="+mn-lt"/>
              </a:rPr>
              <a:t>  </a:t>
            </a:r>
            <a:r>
              <a:rPr lang="ru-RU" b="1" u="sng" dirty="0">
                <a:solidFill>
                  <a:srgbClr val="0070C0"/>
                </a:solidFill>
                <a:latin typeface="+mn-lt"/>
              </a:rPr>
              <a:t>        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«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Наша зеленая планета»</a:t>
            </a:r>
            <a:endParaRPr lang="ru-RU" dirty="0">
              <a:solidFill>
                <a:srgbClr val="0070C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Дни и часы занятий: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u="sng" dirty="0">
                <a:solidFill>
                  <a:srgbClr val="0070C0"/>
                </a:solidFill>
                <a:latin typeface="+mn-lt"/>
              </a:rPr>
              <a:t>       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Вторник: 13.30. – 14.15., 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14.40. 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–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15.25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;</a:t>
            </a:r>
            <a:r>
              <a:rPr lang="ru-RU" dirty="0">
                <a:solidFill>
                  <a:srgbClr val="0070C0"/>
                </a:solidFill>
                <a:latin typeface="+mn-lt"/>
              </a:rPr>
              <a:t> ______________________________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70C0"/>
                </a:solidFill>
                <a:latin typeface="+mn-lt"/>
              </a:rPr>
              <a:t>      Четверг: 13.30. – 14.15., 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14.40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. –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15.25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;.</a:t>
            </a:r>
            <a:r>
              <a:rPr lang="ru-RU" dirty="0">
                <a:solidFill>
                  <a:srgbClr val="0070C0"/>
                </a:solidFill>
                <a:latin typeface="+mn-lt"/>
              </a:rPr>
              <a:t> ________________________________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70C0"/>
                </a:solidFill>
                <a:latin typeface="+mn-lt"/>
              </a:rPr>
              <a:t>      Суббота: 13.30. – 14.15., 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14.40</a:t>
            </a:r>
            <a:r>
              <a:rPr lang="ru-RU" b="1" i="1" u="sng" dirty="0">
                <a:solidFill>
                  <a:srgbClr val="0070C0"/>
                </a:solidFill>
                <a:latin typeface="+mn-lt"/>
              </a:rPr>
              <a:t>. –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15.25</a:t>
            </a:r>
            <a:r>
              <a:rPr lang="ru-RU" b="1" i="1" dirty="0">
                <a:solidFill>
                  <a:srgbClr val="0070C0"/>
                </a:solidFill>
                <a:latin typeface="+mn-lt"/>
              </a:rPr>
              <a:t>.________________________________</a:t>
            </a:r>
            <a:endParaRPr lang="ru-RU" dirty="0">
              <a:solidFill>
                <a:srgbClr val="0070C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Изменения расписания: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+mn-lt"/>
              </a:rPr>
              <a:t>______________________________________________________________________________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+mn-lt"/>
              </a:rPr>
              <a:t>______________________________________________________________________________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+mn-lt"/>
              </a:rPr>
              <a:t> 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+mn-lt"/>
              </a:rPr>
              <a:t>РУКОВОДИТЕЛЬ</a:t>
            </a:r>
            <a:r>
              <a:rPr lang="ru-RU" b="1" dirty="0">
                <a:solidFill>
                  <a:srgbClr val="0070C0"/>
                </a:solidFill>
                <a:latin typeface="+mn-lt"/>
              </a:rPr>
              <a:t>   </a:t>
            </a:r>
            <a:r>
              <a:rPr lang="ru-RU" b="1" u="sng" dirty="0">
                <a:solidFill>
                  <a:srgbClr val="0070C0"/>
                </a:solidFill>
                <a:latin typeface="+mn-lt"/>
              </a:rPr>
              <a:t>         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Иванова Мария </a:t>
            </a:r>
            <a:r>
              <a:rPr lang="ru-RU" b="1" i="1" u="sng" dirty="0" err="1" smtClean="0">
                <a:solidFill>
                  <a:srgbClr val="0070C0"/>
                </a:solidFill>
                <a:latin typeface="+mn-lt"/>
              </a:rPr>
              <a:t>Ивановна</a:t>
            </a:r>
            <a:r>
              <a:rPr lang="ru-RU" b="1" i="1" dirty="0" err="1" smtClean="0">
                <a:solidFill>
                  <a:srgbClr val="0070C0"/>
                </a:solidFill>
                <a:latin typeface="+mn-lt"/>
              </a:rPr>
              <a:t>___________________</a:t>
            </a:r>
            <a:endParaRPr lang="ru-RU" dirty="0">
              <a:solidFill>
                <a:srgbClr val="0070C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+mn-lt"/>
              </a:rPr>
              <a:t>СТАРОСТА</a:t>
            </a:r>
            <a:r>
              <a:rPr lang="ru-RU" b="1" dirty="0">
                <a:solidFill>
                  <a:srgbClr val="0070C0"/>
                </a:solidFill>
                <a:latin typeface="+mn-lt"/>
              </a:rPr>
              <a:t>  </a:t>
            </a:r>
            <a:r>
              <a:rPr lang="ru-RU" b="1" u="sng" dirty="0">
                <a:solidFill>
                  <a:srgbClr val="0070C0"/>
                </a:solidFill>
                <a:latin typeface="+mn-lt"/>
              </a:rPr>
              <a:t>                      </a:t>
            </a:r>
            <a:r>
              <a:rPr lang="ru-RU" b="1" i="1" u="sng" dirty="0" smtClean="0">
                <a:solidFill>
                  <a:srgbClr val="0070C0"/>
                </a:solidFill>
                <a:latin typeface="+mn-lt"/>
              </a:rPr>
              <a:t>Петрова </a:t>
            </a:r>
            <a:r>
              <a:rPr lang="ru-RU" b="1" i="1" u="sng" dirty="0" err="1" smtClean="0">
                <a:solidFill>
                  <a:srgbClr val="0070C0"/>
                </a:solidFill>
                <a:latin typeface="+mn-lt"/>
              </a:rPr>
              <a:t>Татьяна</a:t>
            </a:r>
            <a:r>
              <a:rPr lang="ru-RU" b="1" i="1" dirty="0" err="1" smtClean="0">
                <a:solidFill>
                  <a:srgbClr val="0070C0"/>
                </a:solidFill>
                <a:latin typeface="+mn-lt"/>
              </a:rPr>
              <a:t>_____________________________</a:t>
            </a:r>
            <a:endParaRPr lang="ru-RU" dirty="0">
              <a:solidFill>
                <a:srgbClr val="0070C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178593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3643313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428625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492919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550068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928813" y="3071813"/>
            <a:ext cx="3214687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-1573212" y="3643313"/>
            <a:ext cx="3716337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6358732" y="3642519"/>
            <a:ext cx="3714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858669" y="3642519"/>
            <a:ext cx="37147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072732" y="3642519"/>
            <a:ext cx="3714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286919" y="3642519"/>
            <a:ext cx="37147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72232" y="3642519"/>
            <a:ext cx="3714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3571876" y="4286250"/>
            <a:ext cx="243046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1072356" y="4285457"/>
            <a:ext cx="2428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429544" y="4285457"/>
            <a:ext cx="2428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1786731" y="4285457"/>
            <a:ext cx="2428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2143919" y="4285457"/>
            <a:ext cx="2428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2501106" y="4285457"/>
            <a:ext cx="2428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2858294" y="4285457"/>
            <a:ext cx="2428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3215481" y="4285457"/>
            <a:ext cx="2428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9" name="TextBox 35"/>
          <p:cNvSpPr txBox="1">
            <a:spLocks noChangeArrowheads="1"/>
          </p:cNvSpPr>
          <p:nvPr/>
        </p:nvSpPr>
        <p:spPr bwMode="auto">
          <a:xfrm>
            <a:off x="3000375" y="235743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Constantia" pitchFamily="18" charset="0"/>
              </a:rPr>
              <a:t>МЕСЯЦ</a:t>
            </a:r>
            <a:r>
              <a:rPr lang="ru-RU" b="1">
                <a:latin typeface="Constantia" pitchFamily="18" charset="0"/>
              </a:rPr>
              <a:t>  </a:t>
            </a:r>
            <a:r>
              <a:rPr lang="ru-RU" b="1" i="1">
                <a:solidFill>
                  <a:srgbClr val="0070C0"/>
                </a:solidFill>
                <a:latin typeface="Constantia" pitchFamily="18" charset="0"/>
              </a:rPr>
              <a:t>сентябрь</a:t>
            </a:r>
            <a:endParaRPr lang="ru-RU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7430" name="TextBox 36"/>
          <p:cNvSpPr txBox="1">
            <a:spLocks noChangeArrowheads="1"/>
          </p:cNvSpPr>
          <p:nvPr/>
        </p:nvSpPr>
        <p:spPr bwMode="auto">
          <a:xfrm>
            <a:off x="285750" y="2500313"/>
            <a:ext cx="160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latin typeface="Constantia" pitchFamily="18" charset="0"/>
              </a:rPr>
              <a:t>Фамилия, имя</a:t>
            </a:r>
            <a:endParaRPr lang="ru-RU" sz="1600">
              <a:latin typeface="Constantia" pitchFamily="18" charset="0"/>
            </a:endParaRPr>
          </a:p>
        </p:txBody>
      </p:sp>
      <p:sp>
        <p:nvSpPr>
          <p:cNvPr id="17431" name="TextBox 37"/>
          <p:cNvSpPr txBox="1">
            <a:spLocks noChangeArrowheads="1"/>
          </p:cNvSpPr>
          <p:nvPr/>
        </p:nvSpPr>
        <p:spPr bwMode="auto">
          <a:xfrm>
            <a:off x="0" y="2357438"/>
            <a:ext cx="357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>
                <a:latin typeface="Constantia" pitchFamily="18" charset="0"/>
              </a:rPr>
              <a:t>№№</a:t>
            </a:r>
            <a:endParaRPr lang="ru-RU" sz="1000">
              <a:latin typeface="Constantia" pitchFamily="18" charset="0"/>
            </a:endParaRPr>
          </a:p>
          <a:p>
            <a:r>
              <a:rPr lang="ru-RU" sz="1000" b="1">
                <a:latin typeface="Constantia" pitchFamily="18" charset="0"/>
              </a:rPr>
              <a:t>п/п</a:t>
            </a:r>
            <a:endParaRPr lang="ru-RU" sz="1000">
              <a:latin typeface="Constantia" pitchFamily="18" charset="0"/>
            </a:endParaRPr>
          </a:p>
        </p:txBody>
      </p:sp>
      <p:sp>
        <p:nvSpPr>
          <p:cNvPr id="17432" name="TextBox 38"/>
          <p:cNvSpPr txBox="1">
            <a:spLocks noChangeArrowheads="1"/>
          </p:cNvSpPr>
          <p:nvPr/>
        </p:nvSpPr>
        <p:spPr bwMode="auto">
          <a:xfrm>
            <a:off x="5143500" y="2143125"/>
            <a:ext cx="857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onstantia" pitchFamily="18" charset="0"/>
              </a:rPr>
              <a:t>Даты </a:t>
            </a:r>
            <a:endParaRPr lang="ru-RU" sz="1200">
              <a:latin typeface="Constantia" pitchFamily="18" charset="0"/>
            </a:endParaRPr>
          </a:p>
          <a:p>
            <a:pPr algn="ctr"/>
            <a:r>
              <a:rPr lang="ru-RU" sz="1200" b="1">
                <a:latin typeface="Constantia" pitchFamily="18" charset="0"/>
              </a:rPr>
              <a:t>занятий</a:t>
            </a:r>
            <a:endParaRPr lang="ru-RU" sz="1200">
              <a:latin typeface="Constantia" pitchFamily="18" charset="0"/>
            </a:endParaRPr>
          </a:p>
          <a:p>
            <a:pPr algn="ctr"/>
            <a:r>
              <a:rPr lang="ru-RU" sz="1200" b="1">
                <a:latin typeface="Constantia" pitchFamily="18" charset="0"/>
              </a:rPr>
              <a:t>объеди-нения</a:t>
            </a:r>
            <a:endParaRPr lang="ru-RU" sz="1200">
              <a:latin typeface="Constantia" pitchFamily="18" charset="0"/>
            </a:endParaRPr>
          </a:p>
        </p:txBody>
      </p:sp>
      <p:sp>
        <p:nvSpPr>
          <p:cNvPr id="17433" name="TextBox 39"/>
          <p:cNvSpPr txBox="1">
            <a:spLocks noChangeArrowheads="1"/>
          </p:cNvSpPr>
          <p:nvPr/>
        </p:nvSpPr>
        <p:spPr bwMode="auto">
          <a:xfrm>
            <a:off x="5929313" y="2500313"/>
            <a:ext cx="1784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onstantia" pitchFamily="18" charset="0"/>
              </a:rPr>
              <a:t>Содержание занятий</a:t>
            </a:r>
            <a:endParaRPr lang="ru-RU" sz="1200">
              <a:latin typeface="Constantia" pitchFamily="18" charset="0"/>
            </a:endParaRPr>
          </a:p>
        </p:txBody>
      </p:sp>
      <p:sp>
        <p:nvSpPr>
          <p:cNvPr id="17434" name="TextBox 40"/>
          <p:cNvSpPr txBox="1">
            <a:spLocks noChangeArrowheads="1"/>
          </p:cNvSpPr>
          <p:nvPr/>
        </p:nvSpPr>
        <p:spPr bwMode="auto">
          <a:xfrm>
            <a:off x="7643813" y="2500313"/>
            <a:ext cx="642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onstantia" pitchFamily="18" charset="0"/>
              </a:rPr>
              <a:t> Часы</a:t>
            </a:r>
            <a:endParaRPr lang="ru-RU" sz="1200">
              <a:latin typeface="Constantia" pitchFamily="18" charset="0"/>
            </a:endParaRPr>
          </a:p>
        </p:txBody>
      </p:sp>
      <p:sp>
        <p:nvSpPr>
          <p:cNvPr id="17435" name="TextBox 41"/>
          <p:cNvSpPr txBox="1">
            <a:spLocks noChangeArrowheads="1"/>
          </p:cNvSpPr>
          <p:nvPr/>
        </p:nvSpPr>
        <p:spPr bwMode="auto">
          <a:xfrm>
            <a:off x="8072438" y="2428875"/>
            <a:ext cx="12144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onstantia" pitchFamily="18" charset="0"/>
              </a:rPr>
              <a:t>Подпись</a:t>
            </a:r>
            <a:endParaRPr lang="ru-RU" sz="1200">
              <a:latin typeface="Constantia" pitchFamily="18" charset="0"/>
            </a:endParaRPr>
          </a:p>
          <a:p>
            <a:pPr algn="ctr"/>
            <a:r>
              <a:rPr lang="ru-RU" sz="1000" b="1">
                <a:latin typeface="Constantia" pitchFamily="18" charset="0"/>
              </a:rPr>
              <a:t>руководителя</a:t>
            </a:r>
            <a:endParaRPr lang="ru-RU" sz="1000">
              <a:latin typeface="Constantia" pitchFamily="18" charset="0"/>
            </a:endParaRPr>
          </a:p>
        </p:txBody>
      </p:sp>
      <p:sp>
        <p:nvSpPr>
          <p:cNvPr id="17436" name="TextBox 42"/>
          <p:cNvSpPr txBox="1">
            <a:spLocks noChangeArrowheads="1"/>
          </p:cNvSpPr>
          <p:nvPr/>
        </p:nvSpPr>
        <p:spPr bwMode="auto">
          <a:xfrm>
            <a:off x="1928813" y="3214688"/>
            <a:ext cx="357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2</a:t>
            </a:r>
            <a:endParaRPr lang="ru-RU" sz="1600" i="1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37" name="TextBox 43"/>
          <p:cNvSpPr txBox="1">
            <a:spLocks noChangeArrowheads="1"/>
          </p:cNvSpPr>
          <p:nvPr/>
        </p:nvSpPr>
        <p:spPr bwMode="auto">
          <a:xfrm>
            <a:off x="2286000" y="3214688"/>
            <a:ext cx="3571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7</a:t>
            </a:r>
            <a:endParaRPr lang="ru-RU" sz="1600" i="1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38" name="TextBox 44"/>
          <p:cNvSpPr txBox="1">
            <a:spLocks noChangeArrowheads="1"/>
          </p:cNvSpPr>
          <p:nvPr/>
        </p:nvSpPr>
        <p:spPr bwMode="auto">
          <a:xfrm>
            <a:off x="2643188" y="3214688"/>
            <a:ext cx="357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9</a:t>
            </a:r>
            <a:endParaRPr lang="ru-RU" sz="1600" i="1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39" name="TextBox 45"/>
          <p:cNvSpPr txBox="1">
            <a:spLocks noChangeArrowheads="1"/>
          </p:cNvSpPr>
          <p:nvPr/>
        </p:nvSpPr>
        <p:spPr bwMode="auto">
          <a:xfrm>
            <a:off x="2928938" y="3214688"/>
            <a:ext cx="5000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14</a:t>
            </a:r>
            <a:endParaRPr lang="ru-RU" sz="1600" i="1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40" name="TextBox 46"/>
          <p:cNvSpPr txBox="1">
            <a:spLocks noChangeArrowheads="1"/>
          </p:cNvSpPr>
          <p:nvPr/>
        </p:nvSpPr>
        <p:spPr bwMode="auto">
          <a:xfrm>
            <a:off x="3286125" y="3214688"/>
            <a:ext cx="500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16</a:t>
            </a:r>
            <a:endParaRPr lang="ru-RU" sz="1600" i="1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41" name="TextBox 47"/>
          <p:cNvSpPr txBox="1">
            <a:spLocks noChangeArrowheads="1"/>
          </p:cNvSpPr>
          <p:nvPr/>
        </p:nvSpPr>
        <p:spPr bwMode="auto">
          <a:xfrm>
            <a:off x="3643313" y="3214688"/>
            <a:ext cx="5000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21</a:t>
            </a:r>
            <a:endParaRPr lang="ru-RU" sz="1600" i="1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42" name="TextBox 48"/>
          <p:cNvSpPr txBox="1">
            <a:spLocks noChangeArrowheads="1"/>
          </p:cNvSpPr>
          <p:nvPr/>
        </p:nvSpPr>
        <p:spPr bwMode="auto">
          <a:xfrm>
            <a:off x="4000500" y="3214688"/>
            <a:ext cx="500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23</a:t>
            </a:r>
            <a:endParaRPr lang="ru-RU" sz="1600" i="1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43" name="TextBox 49"/>
          <p:cNvSpPr txBox="1">
            <a:spLocks noChangeArrowheads="1"/>
          </p:cNvSpPr>
          <p:nvPr/>
        </p:nvSpPr>
        <p:spPr bwMode="auto">
          <a:xfrm>
            <a:off x="214313" y="3857625"/>
            <a:ext cx="1860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i="1" dirty="0" smtClean="0">
                <a:solidFill>
                  <a:srgbClr val="0070C0"/>
                </a:solidFill>
                <a:latin typeface="Constantia" pitchFamily="18" charset="0"/>
              </a:rPr>
              <a:t>Абрамов Евгений</a:t>
            </a:r>
            <a:endParaRPr lang="ru-RU" sz="14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7444" name="TextBox 50"/>
          <p:cNvSpPr txBox="1">
            <a:spLocks noChangeArrowheads="1"/>
          </p:cNvSpPr>
          <p:nvPr/>
        </p:nvSpPr>
        <p:spPr bwMode="auto">
          <a:xfrm>
            <a:off x="214313" y="4500563"/>
            <a:ext cx="16550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Сидоров Иван.</a:t>
            </a:r>
            <a:endParaRPr lang="ru-RU" sz="16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7445" name="TextBox 51"/>
          <p:cNvSpPr txBox="1">
            <a:spLocks noChangeArrowheads="1"/>
          </p:cNvSpPr>
          <p:nvPr/>
        </p:nvSpPr>
        <p:spPr bwMode="auto">
          <a:xfrm>
            <a:off x="0" y="3786188"/>
            <a:ext cx="257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17446" name="TextBox 52"/>
          <p:cNvSpPr txBox="1">
            <a:spLocks noChangeArrowheads="1"/>
          </p:cNvSpPr>
          <p:nvPr/>
        </p:nvSpPr>
        <p:spPr bwMode="auto">
          <a:xfrm>
            <a:off x="0" y="4429125"/>
            <a:ext cx="257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2</a:t>
            </a:r>
          </a:p>
        </p:txBody>
      </p:sp>
      <p:sp>
        <p:nvSpPr>
          <p:cNvPr id="17447" name="TextBox 53"/>
          <p:cNvSpPr txBox="1">
            <a:spLocks noChangeArrowheads="1"/>
          </p:cNvSpPr>
          <p:nvPr/>
        </p:nvSpPr>
        <p:spPr bwMode="auto">
          <a:xfrm>
            <a:off x="2643188" y="3786188"/>
            <a:ext cx="328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0070C0"/>
                </a:solidFill>
                <a:latin typeface="Constantia" pitchFamily="18" charset="0"/>
              </a:rPr>
              <a:t>н</a:t>
            </a:r>
          </a:p>
        </p:txBody>
      </p:sp>
      <p:sp>
        <p:nvSpPr>
          <p:cNvPr id="17448" name="TextBox 54"/>
          <p:cNvSpPr txBox="1">
            <a:spLocks noChangeArrowheads="1"/>
          </p:cNvSpPr>
          <p:nvPr/>
        </p:nvSpPr>
        <p:spPr bwMode="auto">
          <a:xfrm>
            <a:off x="5143500" y="3857625"/>
            <a:ext cx="928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02.09.</a:t>
            </a:r>
            <a:endParaRPr lang="ru-RU" sz="16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49" name="TextBox 55"/>
          <p:cNvSpPr txBox="1">
            <a:spLocks noChangeArrowheads="1"/>
          </p:cNvSpPr>
          <p:nvPr/>
        </p:nvSpPr>
        <p:spPr bwMode="auto">
          <a:xfrm>
            <a:off x="5143500" y="4429125"/>
            <a:ext cx="928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Bookman Old Style" pitchFamily="18" charset="0"/>
              </a:rPr>
              <a:t>04.09</a:t>
            </a:r>
            <a:r>
              <a:rPr lang="ru-RU" sz="1600" b="1" i="1" dirty="0">
                <a:solidFill>
                  <a:srgbClr val="0070C0"/>
                </a:solidFill>
                <a:latin typeface="Bookman Old Style" pitchFamily="18" charset="0"/>
              </a:rPr>
              <a:t>.</a:t>
            </a:r>
            <a:endParaRPr lang="ru-RU" sz="16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50" name="TextBox 56"/>
          <p:cNvSpPr txBox="1">
            <a:spLocks noChangeArrowheads="1"/>
          </p:cNvSpPr>
          <p:nvPr/>
        </p:nvSpPr>
        <p:spPr bwMode="auto">
          <a:xfrm>
            <a:off x="5929313" y="3643312"/>
            <a:ext cx="200027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b="1" i="1" dirty="0">
                <a:solidFill>
                  <a:srgbClr val="0070C0"/>
                </a:solidFill>
                <a:latin typeface="Constantia" pitchFamily="18" charset="0"/>
              </a:rPr>
              <a:t>Введение в </a:t>
            </a:r>
            <a:r>
              <a:rPr lang="ru-RU" sz="1000" b="1" i="1" dirty="0" smtClean="0">
                <a:solidFill>
                  <a:srgbClr val="0070C0"/>
                </a:solidFill>
                <a:latin typeface="Constantia" pitchFamily="18" charset="0"/>
              </a:rPr>
              <a:t>дополнительную образовательную программу</a:t>
            </a:r>
          </a:p>
          <a:p>
            <a:endParaRPr lang="ru-RU" sz="1000" b="1" i="1" dirty="0" smtClean="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1400" b="1" i="1" dirty="0" smtClean="0">
                <a:solidFill>
                  <a:srgbClr val="0070C0"/>
                </a:solidFill>
                <a:latin typeface="Constantia" pitchFamily="18" charset="0"/>
              </a:rPr>
              <a:t>Удивительные растения</a:t>
            </a:r>
            <a:endParaRPr lang="ru-RU" sz="1400" b="1" i="1" dirty="0" smtClean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7452" name="TextBox 58"/>
          <p:cNvSpPr txBox="1">
            <a:spLocks noChangeArrowheads="1"/>
          </p:cNvSpPr>
          <p:nvPr/>
        </p:nvSpPr>
        <p:spPr bwMode="auto">
          <a:xfrm>
            <a:off x="7786688" y="3786188"/>
            <a:ext cx="357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2</a:t>
            </a:r>
            <a:endParaRPr lang="ru-RU" sz="1600" i="1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53" name="TextBox 59"/>
          <p:cNvSpPr txBox="1">
            <a:spLocks noChangeArrowheads="1"/>
          </p:cNvSpPr>
          <p:nvPr/>
        </p:nvSpPr>
        <p:spPr bwMode="auto">
          <a:xfrm>
            <a:off x="7786688" y="4429125"/>
            <a:ext cx="3571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Bookman Old Style" pitchFamily="18" charset="0"/>
              </a:rPr>
              <a:t>2</a:t>
            </a:r>
            <a:endParaRPr lang="ru-RU" sz="1600" i="1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7454" name="TextBox 60"/>
          <p:cNvSpPr txBox="1">
            <a:spLocks noChangeArrowheads="1"/>
          </p:cNvSpPr>
          <p:nvPr/>
        </p:nvSpPr>
        <p:spPr bwMode="auto">
          <a:xfrm>
            <a:off x="8143875" y="3786188"/>
            <a:ext cx="1000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Monotype Corsiva" pitchFamily="66" charset="0"/>
              </a:rPr>
              <a:t>Иванова</a:t>
            </a:r>
            <a:endParaRPr lang="ru-RU" sz="1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17455" name="TextBox 61"/>
          <p:cNvSpPr txBox="1">
            <a:spLocks noChangeArrowheads="1"/>
          </p:cNvSpPr>
          <p:nvPr/>
        </p:nvSpPr>
        <p:spPr bwMode="auto">
          <a:xfrm>
            <a:off x="8143875" y="4429125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Monotype Corsiva" pitchFamily="66" charset="0"/>
              </a:rPr>
              <a:t>Иванова</a:t>
            </a:r>
            <a:endParaRPr lang="ru-RU" sz="1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17456" name="TextBox 62"/>
          <p:cNvSpPr txBox="1">
            <a:spLocks noChangeArrowheads="1"/>
          </p:cNvSpPr>
          <p:nvPr/>
        </p:nvSpPr>
        <p:spPr bwMode="auto">
          <a:xfrm>
            <a:off x="1357313" y="1357313"/>
            <a:ext cx="6311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Bookman Old Style" pitchFamily="18" charset="0"/>
              </a:rPr>
              <a:t>учет посещаемости и работы объединения</a:t>
            </a:r>
            <a:endParaRPr lang="ru-RU" sz="200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357188" y="1571625"/>
            <a:ext cx="8429625" cy="335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u="sng">
                <a:latin typeface="Bookman Old Style" pitchFamily="18" charset="0"/>
              </a:rPr>
              <a:t>Календарно – тематическое планирование – </a:t>
            </a:r>
            <a:r>
              <a:rPr lang="ru-RU" sz="2400" b="1">
                <a:latin typeface="Bookman Old Style" pitchFamily="18" charset="0"/>
              </a:rPr>
              <a:t>документ, регламентирующий  образовательную деятельность педагога, составленный по учебно – тематическому плану программы и являющийся  основанием для заполнения журнала учета работы педагога.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500063" y="1857375"/>
            <a:ext cx="82867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u="sng">
                <a:latin typeface="Bookman Old Style" pitchFamily="18" charset="0"/>
              </a:rPr>
              <a:t>Каждый месяц заполняется</a:t>
            </a:r>
          </a:p>
          <a:p>
            <a:pPr>
              <a:lnSpc>
                <a:spcPct val="150000"/>
              </a:lnSpc>
            </a:pPr>
            <a:r>
              <a:rPr lang="ru-RU" sz="4000" b="1" u="sng">
                <a:latin typeface="Bookman Old Style" pitchFamily="18" charset="0"/>
              </a:rPr>
              <a:t>с новой страницы!</a:t>
            </a:r>
            <a:endParaRPr lang="ru-RU" sz="4000" b="1">
              <a:latin typeface="Bookman Old Style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928938" y="1357313"/>
            <a:ext cx="3363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latin typeface="Bookman Old Style" pitchFamily="18" charset="0"/>
              </a:rPr>
              <a:t>учет массовой работы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178593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2714625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3643313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457200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550068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-1213643" y="3642519"/>
            <a:ext cx="3714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5501482" y="3642519"/>
            <a:ext cx="3714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429919" y="3642519"/>
            <a:ext cx="37147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2429669" y="3642519"/>
            <a:ext cx="37147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TextBox 15"/>
          <p:cNvSpPr txBox="1">
            <a:spLocks noChangeArrowheads="1"/>
          </p:cNvSpPr>
          <p:nvPr/>
        </p:nvSpPr>
        <p:spPr bwMode="auto">
          <a:xfrm>
            <a:off x="0" y="2214563"/>
            <a:ext cx="714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Constantia" pitchFamily="18" charset="0"/>
              </a:rPr>
              <a:t>Дата</a:t>
            </a:r>
            <a:endParaRPr lang="ru-RU" sz="1600">
              <a:latin typeface="Constantia" pitchFamily="18" charset="0"/>
            </a:endParaRPr>
          </a:p>
        </p:txBody>
      </p:sp>
      <p:sp>
        <p:nvSpPr>
          <p:cNvPr id="20492" name="TextBox 16"/>
          <p:cNvSpPr txBox="1">
            <a:spLocks noChangeArrowheads="1"/>
          </p:cNvSpPr>
          <p:nvPr/>
        </p:nvSpPr>
        <p:spPr bwMode="auto">
          <a:xfrm>
            <a:off x="-142875" y="3143250"/>
            <a:ext cx="9286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500" b="1" i="1">
                <a:solidFill>
                  <a:srgbClr val="0070C0"/>
                </a:solidFill>
                <a:latin typeface="Bookman Old Style" pitchFamily="18" charset="0"/>
              </a:rPr>
              <a:t>03.09.</a:t>
            </a:r>
            <a:endParaRPr lang="ru-RU" sz="15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0493" name="TextBox 17"/>
          <p:cNvSpPr txBox="1">
            <a:spLocks noChangeArrowheads="1"/>
          </p:cNvSpPr>
          <p:nvPr/>
        </p:nvSpPr>
        <p:spPr bwMode="auto">
          <a:xfrm>
            <a:off x="-142875" y="4000500"/>
            <a:ext cx="9286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500" b="1" i="1">
                <a:solidFill>
                  <a:srgbClr val="0070C0"/>
                </a:solidFill>
                <a:latin typeface="Bookman Old Style" pitchFamily="18" charset="0"/>
              </a:rPr>
              <a:t>01.10.</a:t>
            </a:r>
            <a:endParaRPr lang="ru-RU" sz="15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0494" name="TextBox 18"/>
          <p:cNvSpPr txBox="1">
            <a:spLocks noChangeArrowheads="1"/>
          </p:cNvSpPr>
          <p:nvPr/>
        </p:nvSpPr>
        <p:spPr bwMode="auto">
          <a:xfrm>
            <a:off x="714375" y="2928938"/>
            <a:ext cx="2676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День открытых дверей </a:t>
            </a:r>
          </a:p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«Долина творчества»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0495" name="TextBox 19"/>
          <p:cNvSpPr txBox="1">
            <a:spLocks noChangeArrowheads="1"/>
          </p:cNvSpPr>
          <p:nvPr/>
        </p:nvSpPr>
        <p:spPr bwMode="auto">
          <a:xfrm>
            <a:off x="714375" y="3857625"/>
            <a:ext cx="2701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Литературная встреча </a:t>
            </a:r>
          </a:p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«Осенняя пора»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0496" name="TextBox 20"/>
          <p:cNvSpPr txBox="1">
            <a:spLocks noChangeArrowheads="1"/>
          </p:cNvSpPr>
          <p:nvPr/>
        </p:nvSpPr>
        <p:spPr bwMode="auto">
          <a:xfrm>
            <a:off x="571500" y="2071688"/>
            <a:ext cx="3762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>
                <a:latin typeface="Constantia" pitchFamily="18" charset="0"/>
              </a:rPr>
              <a:t>Краткое содержание проведенного</a:t>
            </a:r>
            <a:endParaRPr lang="ru-RU" sz="1600">
              <a:latin typeface="Constantia" pitchFamily="18" charset="0"/>
            </a:endParaRPr>
          </a:p>
          <a:p>
            <a:pPr algn="ctr"/>
            <a:r>
              <a:rPr lang="ru-RU" sz="1600" b="1">
                <a:latin typeface="Constantia" pitchFamily="18" charset="0"/>
              </a:rPr>
              <a:t>мероприятия</a:t>
            </a:r>
            <a:endParaRPr lang="ru-RU" sz="1600">
              <a:latin typeface="Constantia" pitchFamily="18" charset="0"/>
            </a:endParaRPr>
          </a:p>
        </p:txBody>
      </p:sp>
      <p:sp>
        <p:nvSpPr>
          <p:cNvPr id="20497" name="TextBox 21"/>
          <p:cNvSpPr txBox="1">
            <a:spLocks noChangeArrowheads="1"/>
          </p:cNvSpPr>
          <p:nvPr/>
        </p:nvSpPr>
        <p:spPr bwMode="auto">
          <a:xfrm>
            <a:off x="4214813" y="2071688"/>
            <a:ext cx="2143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Constantia" pitchFamily="18" charset="0"/>
              </a:rPr>
              <a:t>Место проведения</a:t>
            </a:r>
            <a:endParaRPr lang="ru-RU" sz="1600">
              <a:latin typeface="Constantia" pitchFamily="18" charset="0"/>
            </a:endParaRPr>
          </a:p>
          <a:p>
            <a:pPr algn="ctr"/>
            <a:r>
              <a:rPr lang="ru-RU" sz="1600" b="1">
                <a:latin typeface="Constantia" pitchFamily="18" charset="0"/>
              </a:rPr>
              <a:t>мероприятия</a:t>
            </a:r>
            <a:endParaRPr lang="ru-RU" sz="1600">
              <a:latin typeface="Constantia" pitchFamily="18" charset="0"/>
            </a:endParaRPr>
          </a:p>
        </p:txBody>
      </p:sp>
      <p:sp>
        <p:nvSpPr>
          <p:cNvPr id="20498" name="TextBox 22"/>
          <p:cNvSpPr txBox="1">
            <a:spLocks noChangeArrowheads="1"/>
          </p:cNvSpPr>
          <p:nvPr/>
        </p:nvSpPr>
        <p:spPr bwMode="auto">
          <a:xfrm>
            <a:off x="6215063" y="207168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onstantia" pitchFamily="18" charset="0"/>
              </a:rPr>
              <a:t>Количество</a:t>
            </a:r>
            <a:endParaRPr lang="ru-RU" sz="1400">
              <a:latin typeface="Constantia" pitchFamily="18" charset="0"/>
            </a:endParaRPr>
          </a:p>
          <a:p>
            <a:r>
              <a:rPr lang="ru-RU" sz="1400" b="1">
                <a:latin typeface="Constantia" pitchFamily="18" charset="0"/>
              </a:rPr>
              <a:t>участников</a:t>
            </a:r>
            <a:endParaRPr lang="ru-RU" sz="1400">
              <a:latin typeface="Constantia" pitchFamily="18" charset="0"/>
            </a:endParaRPr>
          </a:p>
        </p:txBody>
      </p:sp>
      <p:sp>
        <p:nvSpPr>
          <p:cNvPr id="20499" name="TextBox 23"/>
          <p:cNvSpPr txBox="1">
            <a:spLocks noChangeArrowheads="1"/>
          </p:cNvSpPr>
          <p:nvPr/>
        </p:nvSpPr>
        <p:spPr bwMode="auto">
          <a:xfrm>
            <a:off x="7429500" y="2143125"/>
            <a:ext cx="1714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Constantia" pitchFamily="18" charset="0"/>
              </a:rPr>
              <a:t>Кто проводил</a:t>
            </a:r>
            <a:endParaRPr lang="ru-RU" sz="1600">
              <a:latin typeface="Constantia" pitchFamily="18" charset="0"/>
            </a:endParaRPr>
          </a:p>
        </p:txBody>
      </p:sp>
      <p:sp>
        <p:nvSpPr>
          <p:cNvPr id="20500" name="TextBox 24"/>
          <p:cNvSpPr txBox="1">
            <a:spLocks noChangeArrowheads="1"/>
          </p:cNvSpPr>
          <p:nvPr/>
        </p:nvSpPr>
        <p:spPr bwMode="auto">
          <a:xfrm>
            <a:off x="4357688" y="3000375"/>
            <a:ext cx="1857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МБОУ ДОД ЭБЦ</a:t>
            </a:r>
            <a:endParaRPr lang="ru-RU" sz="16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0501" name="TextBox 25"/>
          <p:cNvSpPr txBox="1">
            <a:spLocks noChangeArrowheads="1"/>
          </p:cNvSpPr>
          <p:nvPr/>
        </p:nvSpPr>
        <p:spPr bwMode="auto">
          <a:xfrm>
            <a:off x="4286250" y="3786188"/>
            <a:ext cx="2000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Библиотека СДК п.Раздольный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0502" name="TextBox 26"/>
          <p:cNvSpPr txBox="1">
            <a:spLocks noChangeArrowheads="1"/>
          </p:cNvSpPr>
          <p:nvPr/>
        </p:nvSpPr>
        <p:spPr bwMode="auto">
          <a:xfrm>
            <a:off x="6357938" y="3000375"/>
            <a:ext cx="92868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500" b="1" i="1">
                <a:solidFill>
                  <a:srgbClr val="0070C0"/>
                </a:solidFill>
                <a:latin typeface="Bookman Old Style" pitchFamily="18" charset="0"/>
              </a:rPr>
              <a:t>140</a:t>
            </a:r>
            <a:endParaRPr lang="ru-RU" sz="15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0503" name="TextBox 27"/>
          <p:cNvSpPr txBox="1">
            <a:spLocks noChangeArrowheads="1"/>
          </p:cNvSpPr>
          <p:nvPr/>
        </p:nvSpPr>
        <p:spPr bwMode="auto">
          <a:xfrm>
            <a:off x="6357938" y="3929063"/>
            <a:ext cx="92868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500" b="1" i="1">
                <a:solidFill>
                  <a:srgbClr val="0070C0"/>
                </a:solidFill>
                <a:latin typeface="Bookman Old Style" pitchFamily="18" charset="0"/>
              </a:rPr>
              <a:t>24</a:t>
            </a:r>
            <a:endParaRPr lang="ru-RU" sz="15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0504" name="TextBox 28"/>
          <p:cNvSpPr txBox="1">
            <a:spLocks noChangeArrowheads="1"/>
          </p:cNvSpPr>
          <p:nvPr/>
        </p:nvSpPr>
        <p:spPr bwMode="auto">
          <a:xfrm>
            <a:off x="7429500" y="2857500"/>
            <a:ext cx="1714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>
                <a:solidFill>
                  <a:srgbClr val="0070C0"/>
                </a:solidFill>
                <a:latin typeface="Constantia" pitchFamily="18" charset="0"/>
              </a:rPr>
              <a:t>Педагоги </a:t>
            </a:r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МБОУ ДОД ЭБЦ</a:t>
            </a:r>
            <a:endParaRPr lang="ru-RU" sz="15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0505" name="TextBox 29"/>
          <p:cNvSpPr txBox="1">
            <a:spLocks noChangeArrowheads="1"/>
          </p:cNvSpPr>
          <p:nvPr/>
        </p:nvSpPr>
        <p:spPr bwMode="auto">
          <a:xfrm>
            <a:off x="7429500" y="3714750"/>
            <a:ext cx="1714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0070C0"/>
                </a:solidFill>
                <a:latin typeface="Constantia" pitchFamily="18" charset="0"/>
              </a:rPr>
              <a:t>Старикова С.М.</a:t>
            </a:r>
          </a:p>
          <a:p>
            <a:pPr algn="ctr"/>
            <a:r>
              <a:rPr lang="ru-RU" sz="1400" b="1" i="1" dirty="0" smtClean="0">
                <a:solidFill>
                  <a:srgbClr val="0070C0"/>
                </a:solidFill>
                <a:latin typeface="Constantia" pitchFamily="18" charset="0"/>
              </a:rPr>
              <a:t>МЦ Библиотека</a:t>
            </a:r>
            <a:endParaRPr lang="ru-RU" sz="1400" b="1" i="1" dirty="0" smtClean="0">
              <a:solidFill>
                <a:srgbClr val="0070C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3"/>
          <p:cNvSpPr txBox="1">
            <a:spLocks noChangeArrowheads="1"/>
          </p:cNvSpPr>
          <p:nvPr/>
        </p:nvSpPr>
        <p:spPr bwMode="auto">
          <a:xfrm>
            <a:off x="1571625" y="1285875"/>
            <a:ext cx="6238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ТВОРЧЕСКИЕ ДОСТИЖЕНИЯ ОБУЧАЮЩИХСЯ</a:t>
            </a:r>
            <a:endParaRPr lang="ru-RU" sz="2000" b="1">
              <a:latin typeface="Bookman Old Style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78593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257175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321468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3929063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464343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5357813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-1642268" y="3928269"/>
            <a:ext cx="42862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72232" y="3928269"/>
            <a:ext cx="42862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2786857" y="3928269"/>
            <a:ext cx="42862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5" name="TextBox 15"/>
          <p:cNvSpPr txBox="1">
            <a:spLocks noChangeArrowheads="1"/>
          </p:cNvSpPr>
          <p:nvPr/>
        </p:nvSpPr>
        <p:spPr bwMode="auto">
          <a:xfrm>
            <a:off x="642938" y="1928813"/>
            <a:ext cx="1500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onstantia" pitchFamily="18" charset="0"/>
              </a:rPr>
              <a:t>Фамилия, имя </a:t>
            </a:r>
          </a:p>
          <a:p>
            <a:r>
              <a:rPr lang="ru-RU" sz="1400" b="1">
                <a:latin typeface="Constantia" pitchFamily="18" charset="0"/>
              </a:rPr>
              <a:t>обучающегося</a:t>
            </a:r>
            <a:endParaRPr lang="ru-RU" sz="1400">
              <a:latin typeface="Constantia" pitchFamily="18" charset="0"/>
            </a:endParaRPr>
          </a:p>
        </p:txBody>
      </p:sp>
      <p:sp>
        <p:nvSpPr>
          <p:cNvPr id="21516" name="TextBox 16"/>
          <p:cNvSpPr txBox="1">
            <a:spLocks noChangeArrowheads="1"/>
          </p:cNvSpPr>
          <p:nvPr/>
        </p:nvSpPr>
        <p:spPr bwMode="auto">
          <a:xfrm>
            <a:off x="0" y="1928813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Constantia" pitchFamily="18" charset="0"/>
              </a:rPr>
              <a:t>№№</a:t>
            </a:r>
            <a:endParaRPr lang="ru-RU" sz="1400">
              <a:latin typeface="Constantia" pitchFamily="18" charset="0"/>
            </a:endParaRPr>
          </a:p>
          <a:p>
            <a:pPr algn="ctr"/>
            <a:r>
              <a:rPr lang="ru-RU" sz="1400" b="1">
                <a:latin typeface="Constantia" pitchFamily="18" charset="0"/>
              </a:rPr>
              <a:t>п/п</a:t>
            </a:r>
            <a:endParaRPr lang="ru-RU" sz="1400">
              <a:latin typeface="Constantia" pitchFamily="18" charset="0"/>
            </a:endParaRPr>
          </a:p>
        </p:txBody>
      </p:sp>
      <p:sp>
        <p:nvSpPr>
          <p:cNvPr id="21517" name="TextBox 17"/>
          <p:cNvSpPr txBox="1">
            <a:spLocks noChangeArrowheads="1"/>
          </p:cNvSpPr>
          <p:nvPr/>
        </p:nvSpPr>
        <p:spPr bwMode="auto">
          <a:xfrm>
            <a:off x="2143125" y="1857375"/>
            <a:ext cx="2786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onstantia" pitchFamily="18" charset="0"/>
              </a:rPr>
              <a:t>В каких соревнованиях, смотрах, </a:t>
            </a:r>
          </a:p>
          <a:p>
            <a:pPr algn="ctr"/>
            <a:r>
              <a:rPr lang="ru-RU" sz="1200" b="1">
                <a:latin typeface="Constantia" pitchFamily="18" charset="0"/>
              </a:rPr>
              <a:t>спектаклях и др.</a:t>
            </a:r>
            <a:endParaRPr lang="ru-RU" sz="1200">
              <a:latin typeface="Constantia" pitchFamily="18" charset="0"/>
            </a:endParaRPr>
          </a:p>
          <a:p>
            <a:pPr algn="ctr"/>
            <a:r>
              <a:rPr lang="ru-RU" sz="1200" b="1">
                <a:latin typeface="Constantia" pitchFamily="18" charset="0"/>
              </a:rPr>
              <a:t>мероприятиях участвовал</a:t>
            </a:r>
            <a:endParaRPr lang="ru-RU" sz="1200">
              <a:latin typeface="Constantia" pitchFamily="18" charset="0"/>
            </a:endParaRPr>
          </a:p>
        </p:txBody>
      </p:sp>
      <p:sp>
        <p:nvSpPr>
          <p:cNvPr id="21518" name="TextBox 18"/>
          <p:cNvSpPr txBox="1">
            <a:spLocks noChangeArrowheads="1"/>
          </p:cNvSpPr>
          <p:nvPr/>
        </p:nvSpPr>
        <p:spPr bwMode="auto">
          <a:xfrm>
            <a:off x="428625" y="3357563"/>
            <a:ext cx="19319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Абрамова Екатерина</a:t>
            </a:r>
            <a:endParaRPr lang="ru-RU" sz="1600" dirty="0">
              <a:solidFill>
                <a:srgbClr val="0070C0"/>
              </a:solidFill>
              <a:latin typeface="Constantia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4858544" y="3928269"/>
            <a:ext cx="42862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0" name="TextBox 20"/>
          <p:cNvSpPr txBox="1">
            <a:spLocks noChangeArrowheads="1"/>
          </p:cNvSpPr>
          <p:nvPr/>
        </p:nvSpPr>
        <p:spPr bwMode="auto">
          <a:xfrm>
            <a:off x="4929188" y="1857375"/>
            <a:ext cx="2143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onstantia" pitchFamily="18" charset="0"/>
              </a:rPr>
              <a:t>Результаты (полученное </a:t>
            </a:r>
          </a:p>
          <a:p>
            <a:pPr algn="ctr"/>
            <a:r>
              <a:rPr lang="ru-RU" sz="1200" b="1">
                <a:latin typeface="Constantia" pitchFamily="18" charset="0"/>
              </a:rPr>
              <a:t>знание, разряд и другие </a:t>
            </a:r>
          </a:p>
          <a:p>
            <a:pPr algn="ctr"/>
            <a:r>
              <a:rPr lang="ru-RU" sz="1200" b="1">
                <a:latin typeface="Constantia" pitchFamily="18" charset="0"/>
              </a:rPr>
              <a:t>результаты)</a:t>
            </a:r>
            <a:endParaRPr lang="ru-RU" sz="1200">
              <a:latin typeface="Constantia" pitchFamily="18" charset="0"/>
            </a:endParaRPr>
          </a:p>
        </p:txBody>
      </p:sp>
      <p:sp>
        <p:nvSpPr>
          <p:cNvPr id="21521" name="TextBox 21"/>
          <p:cNvSpPr txBox="1">
            <a:spLocks noChangeArrowheads="1"/>
          </p:cNvSpPr>
          <p:nvPr/>
        </p:nvSpPr>
        <p:spPr bwMode="auto">
          <a:xfrm>
            <a:off x="7000875" y="1857375"/>
            <a:ext cx="2174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200" b="1">
                <a:latin typeface="Constantia" pitchFamily="18" charset="0"/>
              </a:rPr>
              <a:t>Работа, выполненная </a:t>
            </a:r>
          </a:p>
          <a:p>
            <a:pPr algn="ctr"/>
            <a:r>
              <a:rPr lang="ru-RU" sz="1200" b="1">
                <a:latin typeface="Constantia" pitchFamily="18" charset="0"/>
              </a:rPr>
              <a:t>объединением по </a:t>
            </a:r>
          </a:p>
          <a:p>
            <a:pPr algn="ctr"/>
            <a:r>
              <a:rPr lang="ru-RU" sz="1200" b="1">
                <a:latin typeface="Constantia" pitchFamily="18" charset="0"/>
              </a:rPr>
              <a:t>заказам или инициативно</a:t>
            </a:r>
            <a:endParaRPr lang="ru-RU" sz="1200">
              <a:latin typeface="Constantia" pitchFamily="18" charset="0"/>
            </a:endParaRPr>
          </a:p>
        </p:txBody>
      </p:sp>
      <p:sp>
        <p:nvSpPr>
          <p:cNvPr id="21522" name="TextBox 22"/>
          <p:cNvSpPr txBox="1">
            <a:spLocks noChangeArrowheads="1"/>
          </p:cNvSpPr>
          <p:nvPr/>
        </p:nvSpPr>
        <p:spPr bwMode="auto">
          <a:xfrm>
            <a:off x="428625" y="4786313"/>
            <a:ext cx="19296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Трофимов Сергей</a:t>
            </a:r>
            <a:endParaRPr lang="ru-RU" sz="1600" dirty="0">
              <a:solidFill>
                <a:srgbClr val="0070C0"/>
              </a:solidFill>
              <a:latin typeface="Constantia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0" y="6072188"/>
            <a:ext cx="9144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4" name="TextBox 28"/>
          <p:cNvSpPr txBox="1">
            <a:spLocks noChangeArrowheads="1"/>
          </p:cNvSpPr>
          <p:nvPr/>
        </p:nvSpPr>
        <p:spPr bwMode="auto">
          <a:xfrm>
            <a:off x="428625" y="4071938"/>
            <a:ext cx="19319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onstantia" pitchFamily="18" charset="0"/>
              </a:rPr>
              <a:t>Иванов Перт</a:t>
            </a:r>
            <a:endParaRPr lang="ru-RU" sz="16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25" name="TextBox 29"/>
          <p:cNvSpPr txBox="1">
            <a:spLocks noChangeArrowheads="1"/>
          </p:cNvSpPr>
          <p:nvPr/>
        </p:nvSpPr>
        <p:spPr bwMode="auto">
          <a:xfrm>
            <a:off x="428625" y="2714625"/>
            <a:ext cx="1931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dirty="0">
                <a:solidFill>
                  <a:srgbClr val="0070C0"/>
                </a:solidFill>
                <a:latin typeface="Constantia" pitchFamily="18" charset="0"/>
              </a:rPr>
              <a:t>Иванов Пётр</a:t>
            </a:r>
            <a:endParaRPr lang="ru-RU" sz="16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26" name="TextBox 30"/>
          <p:cNvSpPr txBox="1">
            <a:spLocks noChangeArrowheads="1"/>
          </p:cNvSpPr>
          <p:nvPr/>
        </p:nvSpPr>
        <p:spPr bwMode="auto">
          <a:xfrm>
            <a:off x="428625" y="5572125"/>
            <a:ext cx="1931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Иванов Пётр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27" name="TextBox 31"/>
          <p:cNvSpPr txBox="1">
            <a:spLocks noChangeArrowheads="1"/>
          </p:cNvSpPr>
          <p:nvPr/>
        </p:nvSpPr>
        <p:spPr bwMode="auto">
          <a:xfrm>
            <a:off x="142875" y="2714625"/>
            <a:ext cx="257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1</a:t>
            </a:r>
          </a:p>
        </p:txBody>
      </p:sp>
      <p:sp>
        <p:nvSpPr>
          <p:cNvPr id="21528" name="TextBox 32"/>
          <p:cNvSpPr txBox="1">
            <a:spLocks noChangeArrowheads="1"/>
          </p:cNvSpPr>
          <p:nvPr/>
        </p:nvSpPr>
        <p:spPr bwMode="auto">
          <a:xfrm>
            <a:off x="142875" y="3357563"/>
            <a:ext cx="257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2</a:t>
            </a:r>
          </a:p>
        </p:txBody>
      </p:sp>
      <p:sp>
        <p:nvSpPr>
          <p:cNvPr id="21529" name="TextBox 33"/>
          <p:cNvSpPr txBox="1">
            <a:spLocks noChangeArrowheads="1"/>
          </p:cNvSpPr>
          <p:nvPr/>
        </p:nvSpPr>
        <p:spPr bwMode="auto">
          <a:xfrm>
            <a:off x="142875" y="4143375"/>
            <a:ext cx="257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3</a:t>
            </a:r>
          </a:p>
        </p:txBody>
      </p:sp>
      <p:sp>
        <p:nvSpPr>
          <p:cNvPr id="21530" name="TextBox 34"/>
          <p:cNvSpPr txBox="1">
            <a:spLocks noChangeArrowheads="1"/>
          </p:cNvSpPr>
          <p:nvPr/>
        </p:nvSpPr>
        <p:spPr bwMode="auto">
          <a:xfrm>
            <a:off x="142875" y="4857750"/>
            <a:ext cx="257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4</a:t>
            </a:r>
          </a:p>
        </p:txBody>
      </p:sp>
      <p:sp>
        <p:nvSpPr>
          <p:cNvPr id="21531" name="TextBox 35"/>
          <p:cNvSpPr txBox="1">
            <a:spLocks noChangeArrowheads="1"/>
          </p:cNvSpPr>
          <p:nvPr/>
        </p:nvSpPr>
        <p:spPr bwMode="auto">
          <a:xfrm flipV="1">
            <a:off x="142875" y="55721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70C0"/>
                </a:solidFill>
                <a:latin typeface="Constantia" pitchFamily="18" charset="0"/>
              </a:rPr>
              <a:t>5</a:t>
            </a:r>
          </a:p>
        </p:txBody>
      </p:sp>
      <p:sp>
        <p:nvSpPr>
          <p:cNvPr id="21532" name="TextBox 36"/>
          <p:cNvSpPr txBox="1">
            <a:spLocks noChangeArrowheads="1"/>
          </p:cNvSpPr>
          <p:nvPr/>
        </p:nvSpPr>
        <p:spPr bwMode="auto">
          <a:xfrm>
            <a:off x="2214563" y="2643188"/>
            <a:ext cx="2701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Литературная встреча </a:t>
            </a:r>
          </a:p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«Осенняя пора»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33" name="TextBox 37"/>
          <p:cNvSpPr txBox="1">
            <a:spLocks noChangeArrowheads="1"/>
          </p:cNvSpPr>
          <p:nvPr/>
        </p:nvSpPr>
        <p:spPr bwMode="auto">
          <a:xfrm>
            <a:off x="2214563" y="3286125"/>
            <a:ext cx="2701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Литературная встреча </a:t>
            </a:r>
          </a:p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«Осенняя пора»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34" name="TextBox 38"/>
          <p:cNvSpPr txBox="1">
            <a:spLocks noChangeArrowheads="1"/>
          </p:cNvSpPr>
          <p:nvPr/>
        </p:nvSpPr>
        <p:spPr bwMode="auto">
          <a:xfrm>
            <a:off x="2214563" y="4071938"/>
            <a:ext cx="24161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Акция «Рука помощи»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35" name="TextBox 39"/>
          <p:cNvSpPr txBox="1">
            <a:spLocks noChangeArrowheads="1"/>
          </p:cNvSpPr>
          <p:nvPr/>
        </p:nvSpPr>
        <p:spPr bwMode="auto">
          <a:xfrm>
            <a:off x="2286000" y="4786313"/>
            <a:ext cx="24161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70C0"/>
                </a:solidFill>
                <a:latin typeface="Constantia" pitchFamily="18" charset="0"/>
              </a:rPr>
              <a:t>Акция «Рука помощи»</a:t>
            </a:r>
            <a:endParaRPr lang="ru-RU" sz="16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36" name="TextBox 40"/>
          <p:cNvSpPr txBox="1">
            <a:spLocks noChangeArrowheads="1"/>
          </p:cNvSpPr>
          <p:nvPr/>
        </p:nvSpPr>
        <p:spPr bwMode="auto">
          <a:xfrm>
            <a:off x="2286000" y="5429250"/>
            <a:ext cx="2416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i="1" dirty="0" smtClean="0">
                <a:solidFill>
                  <a:srgbClr val="0070C0"/>
                </a:solidFill>
                <a:latin typeface="Constantia" pitchFamily="18" charset="0"/>
              </a:rPr>
              <a:t>Участие в районном туристическом слете</a:t>
            </a:r>
            <a:endParaRPr lang="ru-RU" sz="14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37" name="TextBox 41"/>
          <p:cNvSpPr txBox="1">
            <a:spLocks noChangeArrowheads="1"/>
          </p:cNvSpPr>
          <p:nvPr/>
        </p:nvSpPr>
        <p:spPr bwMode="auto">
          <a:xfrm>
            <a:off x="4857750" y="2571750"/>
            <a:ext cx="2392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i="1" dirty="0">
                <a:solidFill>
                  <a:srgbClr val="0070C0"/>
                </a:solidFill>
                <a:latin typeface="Constantia" pitchFamily="18" charset="0"/>
              </a:rPr>
              <a:t>Благодарственное письмо </a:t>
            </a:r>
          </a:p>
          <a:p>
            <a:r>
              <a:rPr lang="ru-RU" sz="1200" b="1" i="1" dirty="0" smtClean="0">
                <a:solidFill>
                  <a:srgbClr val="0070C0"/>
                </a:solidFill>
                <a:latin typeface="Constantia" pitchFamily="18" charset="0"/>
              </a:rPr>
              <a:t>Управления образования</a:t>
            </a:r>
            <a:endParaRPr lang="ru-RU" sz="12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38" name="TextBox 44"/>
          <p:cNvSpPr txBox="1">
            <a:spLocks noChangeArrowheads="1"/>
          </p:cNvSpPr>
          <p:nvPr/>
        </p:nvSpPr>
        <p:spPr bwMode="auto">
          <a:xfrm>
            <a:off x="5000625" y="3429000"/>
            <a:ext cx="1385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i="1">
                <a:solidFill>
                  <a:srgbClr val="0070C0"/>
                </a:solidFill>
                <a:latin typeface="Constantia" pitchFamily="18" charset="0"/>
              </a:rPr>
              <a:t>выступление</a:t>
            </a:r>
            <a:endParaRPr lang="ru-RU" sz="1400">
              <a:latin typeface="Constantia" pitchFamily="18" charset="0"/>
            </a:endParaRPr>
          </a:p>
        </p:txBody>
      </p:sp>
      <p:sp>
        <p:nvSpPr>
          <p:cNvPr id="21539" name="TextBox 45"/>
          <p:cNvSpPr txBox="1">
            <a:spLocks noChangeArrowheads="1"/>
          </p:cNvSpPr>
          <p:nvPr/>
        </p:nvSpPr>
        <p:spPr bwMode="auto">
          <a:xfrm>
            <a:off x="4929188" y="5429250"/>
            <a:ext cx="2155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i="1" dirty="0">
                <a:solidFill>
                  <a:srgbClr val="0070C0"/>
                </a:solidFill>
                <a:latin typeface="Constantia" pitchFamily="18" charset="0"/>
              </a:rPr>
              <a:t>Грамота УО за 2 место, </a:t>
            </a:r>
            <a:endParaRPr lang="ru-RU" sz="1200" dirty="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1200" b="1" i="1" dirty="0">
                <a:solidFill>
                  <a:srgbClr val="0070C0"/>
                </a:solidFill>
                <a:latin typeface="Constantia" pitchFamily="18" charset="0"/>
              </a:rPr>
              <a:t>Диплом УО в номинации </a:t>
            </a:r>
          </a:p>
          <a:p>
            <a:r>
              <a:rPr lang="ru-RU" sz="1200" b="1" i="1" dirty="0">
                <a:solidFill>
                  <a:srgbClr val="0070C0"/>
                </a:solidFill>
                <a:latin typeface="Constantia" pitchFamily="18" charset="0"/>
              </a:rPr>
              <a:t>«Лучший </a:t>
            </a:r>
            <a:r>
              <a:rPr lang="ru-RU" sz="1200" b="1" i="1" dirty="0" err="1" smtClean="0">
                <a:solidFill>
                  <a:srgbClr val="0070C0"/>
                </a:solidFill>
                <a:latin typeface="Constantia" pitchFamily="18" charset="0"/>
              </a:rPr>
              <a:t>туристк</a:t>
            </a:r>
            <a:r>
              <a:rPr lang="ru-RU" sz="1200" b="1" i="1" dirty="0">
                <a:solidFill>
                  <a:srgbClr val="0070C0"/>
                </a:solidFill>
                <a:latin typeface="Constantia" pitchFamily="18" charset="0"/>
              </a:rPr>
              <a:t>»</a:t>
            </a:r>
            <a:endParaRPr lang="ru-RU" sz="1200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40" name="TextBox 46"/>
          <p:cNvSpPr txBox="1">
            <a:spLocks noChangeArrowheads="1"/>
          </p:cNvSpPr>
          <p:nvPr/>
        </p:nvSpPr>
        <p:spPr bwMode="auto">
          <a:xfrm>
            <a:off x="7000875" y="3929063"/>
            <a:ext cx="20431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i="1">
                <a:solidFill>
                  <a:srgbClr val="0070C0"/>
                </a:solidFill>
                <a:latin typeface="Constantia" pitchFamily="18" charset="0"/>
              </a:rPr>
              <a:t>Посильная помощь </a:t>
            </a:r>
          </a:p>
          <a:p>
            <a:r>
              <a:rPr lang="ru-RU" sz="1400" b="1" i="1">
                <a:solidFill>
                  <a:srgbClr val="0070C0"/>
                </a:solidFill>
                <a:latin typeface="Constantia" pitchFamily="18" charset="0"/>
              </a:rPr>
              <a:t>пожилым одиноким </a:t>
            </a:r>
          </a:p>
          <a:p>
            <a:r>
              <a:rPr lang="ru-RU" sz="1400" b="1" i="1">
                <a:solidFill>
                  <a:srgbClr val="0070C0"/>
                </a:solidFill>
                <a:latin typeface="Constantia" pitchFamily="18" charset="0"/>
              </a:rPr>
              <a:t>людям</a:t>
            </a:r>
            <a:endParaRPr lang="ru-RU" sz="14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21541" name="TextBox 47"/>
          <p:cNvSpPr txBox="1">
            <a:spLocks noChangeArrowheads="1"/>
          </p:cNvSpPr>
          <p:nvPr/>
        </p:nvSpPr>
        <p:spPr bwMode="auto">
          <a:xfrm>
            <a:off x="7000875" y="4643438"/>
            <a:ext cx="21431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i="1">
                <a:solidFill>
                  <a:srgbClr val="0070C0"/>
                </a:solidFill>
                <a:latin typeface="Constantia" pitchFamily="18" charset="0"/>
              </a:rPr>
              <a:t>Посильная помощь </a:t>
            </a:r>
          </a:p>
          <a:p>
            <a:r>
              <a:rPr lang="ru-RU" sz="1400" b="1" i="1">
                <a:solidFill>
                  <a:srgbClr val="0070C0"/>
                </a:solidFill>
                <a:latin typeface="Constantia" pitchFamily="18" charset="0"/>
              </a:rPr>
              <a:t>пожилым одиноким </a:t>
            </a:r>
          </a:p>
          <a:p>
            <a:r>
              <a:rPr lang="ru-RU" sz="1400" b="1" i="1">
                <a:solidFill>
                  <a:srgbClr val="0070C0"/>
                </a:solidFill>
                <a:latin typeface="Constantia" pitchFamily="18" charset="0"/>
              </a:rPr>
              <a:t>людям</a:t>
            </a:r>
            <a:endParaRPr lang="ru-RU" sz="1400">
              <a:solidFill>
                <a:srgbClr val="0070C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231</TotalTime>
  <Words>441</Words>
  <Application>Microsoft Office PowerPoint</Application>
  <PresentationFormat>Экран (4:3)</PresentationFormat>
  <Paragraphs>215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XP GAME 2009</dc:creator>
  <cp:lastModifiedBy>1</cp:lastModifiedBy>
  <cp:revision>26</cp:revision>
  <dcterms:created xsi:type="dcterms:W3CDTF">2010-09-09T13:05:06Z</dcterms:created>
  <dcterms:modified xsi:type="dcterms:W3CDTF">2016-01-28T01:24:48Z</dcterms:modified>
</cp:coreProperties>
</file>