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74" r:id="rId6"/>
    <p:sldId id="284" r:id="rId7"/>
    <p:sldId id="301" r:id="rId8"/>
    <p:sldId id="303" r:id="rId9"/>
    <p:sldId id="300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вецова Елена Вадимовна" initials="ШЕВ" lastIdx="3" clrIdx="0">
    <p:extLst>
      <p:ext uri="{19B8F6BF-5375-455C-9EA6-DF929625EA0E}">
        <p15:presenceInfo xmlns:p15="http://schemas.microsoft.com/office/powerpoint/2012/main" userId="S-1-5-21-1445949429-317933913-2973361966-64902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microsoft.com/office/2007/relationships/hdphoto" Target="../media/hdphoto2.wd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278" y="3695632"/>
            <a:ext cx="5522689" cy="1362408"/>
          </a:xfrm>
        </p:spPr>
        <p:txBody>
          <a:bodyPr/>
          <a:lstStyle/>
          <a:p>
            <a:r>
              <a:rPr lang="ru-RU" sz="2000" b="1" dirty="0" smtClean="0"/>
              <a:t>КОНТЕНТ БАНКА РОССИИ </a:t>
            </a:r>
          </a:p>
          <a:p>
            <a:r>
              <a:rPr lang="ru-RU" sz="2000" b="1" dirty="0" smtClean="0"/>
              <a:t>ПО КИБЕРГРАМОТНОСТИ</a:t>
            </a:r>
            <a:endParaRPr lang="ru-RU" sz="20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278" y="6388816"/>
            <a:ext cx="4062411" cy="276197"/>
          </a:xfrm>
        </p:spPr>
        <p:txBody>
          <a:bodyPr/>
          <a:lstStyle/>
          <a:p>
            <a:r>
              <a:rPr lang="ru-RU" sz="1600" dirty="0" smtClean="0"/>
              <a:t>2024 г.</a:t>
            </a:r>
            <a:endParaRPr lang="ru-RU" sz="16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 txBox="1">
            <a:spLocks/>
          </p:cNvSpPr>
          <p:nvPr/>
        </p:nvSpPr>
        <p:spPr>
          <a:xfrm>
            <a:off x="477278" y="5180789"/>
            <a:ext cx="5674660" cy="12184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cap="none" dirty="0"/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28801" y="431800"/>
            <a:ext cx="5627716" cy="32400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Печатные материалы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31515" y="1296655"/>
            <a:ext cx="5671334" cy="1446546"/>
            <a:chOff x="10117" y="383164"/>
            <a:chExt cx="4493842" cy="1797537"/>
          </a:xfrm>
          <a:solidFill>
            <a:schemeClr val="accent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10117" y="383164"/>
              <a:ext cx="4493842" cy="1797537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10117" y="383164"/>
              <a:ext cx="4493842" cy="17975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Листовки, буклеты</a:t>
              </a:r>
              <a:endParaRPr lang="ru-RU" sz="2800" kern="12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167847" y="2875688"/>
            <a:ext cx="3935002" cy="2854800"/>
            <a:chOff x="3150" y="2180702"/>
            <a:chExt cx="4507774" cy="28548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151" y="2180702"/>
              <a:ext cx="4507773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150" y="2180702"/>
              <a:ext cx="4507774" cy="28548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Осторожно: телефонные мошенники!</a:t>
              </a: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Что делать, если с карты украли деньги?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Как защититься от онлайн-мошенников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Как защитить свои гаджеты от вирусов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Как не стать жертвой черных кредиторов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Как уберечь себя и близких от финансового мошенничества</a:t>
              </a:r>
            </a:p>
            <a:p>
              <a:pPr marL="0" lvl="1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1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Формат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: </a:t>
              </a:r>
              <a:r>
                <a:rPr lang="ru-RU" sz="1100" dirty="0" smtClean="0">
                  <a:solidFill>
                    <a:schemeClr val="accent1">
                      <a:lumMod val="50000"/>
                    </a:schemeClr>
                  </a:solidFill>
                </a:rPr>
                <a:t>листовки, буклеты, лифлеты</a:t>
              </a:r>
              <a:endParaRPr lang="ru-RU" sz="11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256961" y="1296654"/>
            <a:ext cx="5501649" cy="1446547"/>
            <a:chOff x="5140063" y="383164"/>
            <a:chExt cx="4493842" cy="1797537"/>
          </a:xfrm>
          <a:solidFill>
            <a:schemeClr val="accent1"/>
          </a:solidFill>
        </p:grpSpPr>
        <p:sp>
          <p:nvSpPr>
            <p:cNvPr id="58" name="Прямоугольник 57"/>
            <p:cNvSpPr/>
            <p:nvPr/>
          </p:nvSpPr>
          <p:spPr>
            <a:xfrm>
              <a:off x="5140063" y="383164"/>
              <a:ext cx="4493842" cy="1797537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40063" y="383164"/>
              <a:ext cx="4493842" cy="17975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Плакаты</a:t>
              </a:r>
              <a:endParaRPr lang="ru-RU" sz="2800" kern="12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003569" y="2875688"/>
            <a:ext cx="3755041" cy="2854800"/>
            <a:chOff x="5140062" y="2135881"/>
            <a:chExt cx="4493843" cy="337265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140063" y="2135881"/>
              <a:ext cx="449384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5140062" y="2135881"/>
              <a:ext cx="4493843" cy="337265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003568" y="2875688"/>
            <a:ext cx="3755042" cy="290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Осторожно: телефонные мошенники!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Что делать, если с карты украли деньги?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Как защититься от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онлайн-мошенников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защитить свои гаджеты от вирусов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защититься от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фишинга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Формат: А3, А4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8" y="5424632"/>
            <a:ext cx="1377692" cy="13776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61" y="5424632"/>
            <a:ext cx="1377692" cy="1377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8" y="2875688"/>
            <a:ext cx="1173573" cy="2630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61" y="2875688"/>
            <a:ext cx="1631273" cy="22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28801" y="431800"/>
            <a:ext cx="5627716" cy="32400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Видеоролики, аудиолекции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31515" y="1296655"/>
            <a:ext cx="5671334" cy="1446546"/>
            <a:chOff x="10117" y="383164"/>
            <a:chExt cx="4493842" cy="1797537"/>
          </a:xfrm>
          <a:solidFill>
            <a:schemeClr val="accent1"/>
          </a:solidFill>
        </p:grpSpPr>
        <p:sp>
          <p:nvSpPr>
            <p:cNvPr id="52" name="Прямоугольник 51"/>
            <p:cNvSpPr/>
            <p:nvPr/>
          </p:nvSpPr>
          <p:spPr>
            <a:xfrm>
              <a:off x="10117" y="383164"/>
              <a:ext cx="4493842" cy="1797537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10117" y="383164"/>
              <a:ext cx="4493842" cy="17975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Видеоролики</a:t>
              </a:r>
              <a:endParaRPr lang="ru-RU" sz="2800" kern="12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167847" y="2875688"/>
            <a:ext cx="3935002" cy="3485570"/>
            <a:chOff x="3150" y="2180702"/>
            <a:chExt cx="4507774" cy="348557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151" y="2180702"/>
              <a:ext cx="4507773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150" y="2180702"/>
              <a:ext cx="4507774" cy="348557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Говорят про деньги. Клади трубку и сам перепроверяй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информацию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Обещают высокую доходность. 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       Оцени </a:t>
              </a: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возможные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потери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Внимательно читайте 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договор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Предлагают инвестировать деньги</a:t>
              </a:r>
              <a:r>
                <a:rPr lang="ru-RU" sz="1400" dirty="0" smtClean="0">
                  <a:solidFill>
                    <a:schemeClr val="accent1">
                      <a:lumMod val="50000"/>
                    </a:schemeClr>
                  </a:solidFill>
                </a:rPr>
                <a:t>?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Берешь кредит. Придется возвращать долг! </a:t>
              </a:r>
              <a:endParaRPr lang="ru-RU" sz="14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Что надо знать о новых банкнотах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256961" y="1296654"/>
            <a:ext cx="5501649" cy="1446547"/>
            <a:chOff x="5140063" y="383164"/>
            <a:chExt cx="4493842" cy="1797537"/>
          </a:xfrm>
          <a:solidFill>
            <a:schemeClr val="accent1"/>
          </a:solidFill>
        </p:grpSpPr>
        <p:sp>
          <p:nvSpPr>
            <p:cNvPr id="58" name="Прямоугольник 57"/>
            <p:cNvSpPr/>
            <p:nvPr/>
          </p:nvSpPr>
          <p:spPr>
            <a:xfrm>
              <a:off x="5140063" y="383164"/>
              <a:ext cx="4493842" cy="1797537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40063" y="383164"/>
              <a:ext cx="4493842" cy="17975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Аудиолекции</a:t>
              </a:r>
              <a:endParaRPr lang="ru-RU" sz="2800" kern="12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099860" y="2875688"/>
            <a:ext cx="3658750" cy="3485570"/>
            <a:chOff x="5140062" y="2135881"/>
            <a:chExt cx="4493843" cy="337265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140063" y="2135881"/>
              <a:ext cx="449384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5140062" y="2135881"/>
              <a:ext cx="4493843" cy="337265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099860" y="2875688"/>
            <a:ext cx="3658749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Как уберечь себя и близких от финансового мошенничества?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Финансовый план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семьи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Что нужно знать начинающему инвестору?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Как получить ипотечные каникулы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Ремонт по ОСАГО: сервис требует доплату, законно ли это?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Кибермошенники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: актуальные схемы обмана 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060" y="3027574"/>
            <a:ext cx="168878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1"/>
              </a:lnSpc>
            </a:pPr>
            <a:r>
              <a:rPr lang="ru-RU" sz="3600" b="1" dirty="0">
                <a:solidFill>
                  <a:schemeClr val="accent1"/>
                </a:solidFill>
                <a:latin typeface="QJNWHS+Arial Bold"/>
                <a:cs typeface="QJNWHS+Arial Bold"/>
              </a:rPr>
              <a:t>31 </a:t>
            </a:r>
            <a:r>
              <a:rPr lang="ru-RU" sz="2400" b="1" dirty="0" smtClean="0">
                <a:solidFill>
                  <a:schemeClr val="accent1"/>
                </a:solidFill>
                <a:latin typeface="QJNWHS+Arial Bold"/>
                <a:cs typeface="QJNWHS+Arial Bold"/>
              </a:rPr>
              <a:t>ролик</a:t>
            </a:r>
            <a:endParaRPr sz="2400" b="1" dirty="0">
              <a:solidFill>
                <a:schemeClr val="accent1"/>
              </a:solidFill>
              <a:latin typeface="QJNWHS+Arial Bold"/>
              <a:cs typeface="QJNWHS+Arial Bold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85419" y="3749246"/>
            <a:ext cx="2167846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1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QJNWHS+Arial Bold"/>
                <a:cs typeface="QJNWHS+Arial Bold"/>
              </a:rPr>
              <a:t>от 6 сек. до 1 мин.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QJNWHS+Arial Bold"/>
              <a:cs typeface="QJNWHS+Arial Bold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6256961" y="3027574"/>
            <a:ext cx="168878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1"/>
              </a:lnSpc>
            </a:pPr>
            <a:r>
              <a:rPr lang="ru-RU" sz="3600" b="1" dirty="0" smtClean="0">
                <a:solidFill>
                  <a:schemeClr val="accent1"/>
                </a:solidFill>
                <a:latin typeface="QJNWHS+Arial Bold"/>
                <a:cs typeface="QJNWHS+Arial Bold"/>
              </a:rPr>
              <a:t>64</a:t>
            </a:r>
            <a:r>
              <a:rPr lang="ru-RU" sz="2400" b="1" dirty="0" smtClean="0">
                <a:solidFill>
                  <a:schemeClr val="accent1"/>
                </a:solidFill>
                <a:latin typeface="QJNWHS+Arial Bold"/>
                <a:cs typeface="QJNWHS+Arial Bold"/>
              </a:rPr>
              <a:t> лекции</a:t>
            </a:r>
            <a:endParaRPr sz="2400" b="1" dirty="0">
              <a:solidFill>
                <a:schemeClr val="accent1"/>
              </a:solidFill>
              <a:latin typeface="QJNWHS+Arial Bold"/>
              <a:cs typeface="QJNWHS+Arial Bold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6256961" y="3824908"/>
            <a:ext cx="1842899" cy="437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21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QJNWHS+Arial Bold"/>
                <a:cs typeface="QJNWHS+Arial Bold"/>
              </a:rPr>
              <a:t>от 3 до 15 мин.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QJNWHS+Arial Bold"/>
              <a:cs typeface="QJNWHS+Arial 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0" y="4479199"/>
            <a:ext cx="1346866" cy="1346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10" y="4562566"/>
            <a:ext cx="1297722" cy="1297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370" y1="58913" x2="43370" y2="58913"/>
                        <a14:foregroundMark x1="37500" y1="67500" x2="3750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15433" r="14372" b="19227"/>
          <a:stretch/>
        </p:blipFill>
        <p:spPr>
          <a:xfrm>
            <a:off x="6587787" y="1621632"/>
            <a:ext cx="868730" cy="8031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5" b="98777" l="136" r="99185">
                        <a14:foregroundMark x1="59511" y1="29212" x2="59511" y2="29212"/>
                        <a14:foregroundMark x1="49592" y1="30027" x2="49592" y2="30027"/>
                        <a14:foregroundMark x1="72690" y1="29484" x2="72690" y2="29484"/>
                        <a14:foregroundMark x1="73505" y1="72690" x2="73505" y2="72690"/>
                        <a14:foregroundMark x1="23505" y1="13723" x2="23505" y2="13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910" y="1517146"/>
            <a:ext cx="924498" cy="9244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45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28801" y="431800"/>
            <a:ext cx="5627716" cy="32400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Лекции, интерактив по киберграмотности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6185" y="944037"/>
            <a:ext cx="5221140" cy="755587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/>
              <a:t>Лекции</a:t>
            </a:r>
            <a:endParaRPr lang="ru-RU" sz="2800" kern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616185" y="1905142"/>
            <a:ext cx="5221140" cy="27987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«Кибербезопасность. Профилактика мошенничеств, совершенных с использованием методов социальной инженерии»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Противодействие совершению операций без согласия клиентов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«Финансовое мошенничество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Время проведения 40-60 мин., формат: очный, онлайн</a:t>
            </a:r>
          </a:p>
          <a:p>
            <a:pPr marL="0" lvl="1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724" y="944037"/>
            <a:ext cx="4991101" cy="755587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/>
              <a:t>Интерактив</a:t>
            </a:r>
            <a:endParaRPr lang="ru-RU" sz="2800" kern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739" y="1804399"/>
            <a:ext cx="2485070" cy="49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28801" y="431800"/>
            <a:ext cx="5627716" cy="324001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Социальные сети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515" y="1248992"/>
            <a:ext cx="11327096" cy="1446546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/>
              <a:t>Карточки для социальных сетей</a:t>
            </a:r>
            <a:endParaRPr lang="ru-RU" sz="2800" kern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209607" y="2937981"/>
            <a:ext cx="5549004" cy="27214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Новые мошеннические схемы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Диалог с мошенником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Как распознать мошенника?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Что делать, если украли деньги?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Фальшивые аккаунты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Мошенники звонят от имени Центробанка. Как их вычислить?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5 примет мошенников</a:t>
            </a:r>
          </a:p>
          <a:p>
            <a:pPr marL="171450" lvl="1" indent="-171450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1" algn="just" defTabSz="8001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5" y="2943577"/>
            <a:ext cx="2721499" cy="2721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76" y="2937981"/>
            <a:ext cx="1424583" cy="1355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1" y="4345241"/>
            <a:ext cx="1427878" cy="1318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94" y="2937981"/>
            <a:ext cx="1424583" cy="1355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94" y="4333511"/>
            <a:ext cx="1424583" cy="13259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5" y="5676472"/>
            <a:ext cx="1181528" cy="11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2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301b8-fba3-4a56-9ee3-0e2775d83ffb">6MRAV4MPJ4WK-1850682920-98</_dlc_DocId>
    <_dlc_DocIdUrl xmlns="b8a301b8-fba3-4a56-9ee3-0e2775d83ffb">
      <Url>https://cbrportal.cbr.ru/_layouts/15/DocIdRedir.aspx?ID=6MRAV4MPJ4WK-1850682920-98</Url>
      <Description>6MRAV4MPJ4WK-1850682920-98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8a301b8-fba3-4a56-9ee3-0e2775d83ffb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240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QJNWHS+Arial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Соловьева Александра Сергеевна</cp:lastModifiedBy>
  <cp:revision>185</cp:revision>
  <cp:lastPrinted>2018-11-09T14:38:56Z</cp:lastPrinted>
  <dcterms:created xsi:type="dcterms:W3CDTF">2018-11-05T17:34:13Z</dcterms:created>
  <dcterms:modified xsi:type="dcterms:W3CDTF">2024-08-07T03:26:43Z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  <property fmtid="{D5CDD505-2E9C-101B-9397-08002B2CF9AE}" pid="3" name="_dlc_DocIdItemGuid">
    <vt:lpwstr>11809405-d614-478a-9107-cb18e1227940</vt:lpwstr>
  </property>
</Properties>
</file>